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72" r:id="rId4"/>
    <p:sldId id="270" r:id="rId5"/>
    <p:sldId id="267" r:id="rId6"/>
    <p:sldId id="277" r:id="rId7"/>
    <p:sldId id="278" r:id="rId8"/>
    <p:sldId id="285" r:id="rId9"/>
    <p:sldId id="279" r:id="rId10"/>
    <p:sldId id="280" r:id="rId11"/>
    <p:sldId id="281" r:id="rId12"/>
    <p:sldId id="282" r:id="rId13"/>
    <p:sldId id="286" r:id="rId14"/>
    <p:sldId id="283" r:id="rId15"/>
    <p:sldId id="288" r:id="rId16"/>
    <p:sldId id="28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C98FF"/>
    <a:srgbClr val="A6C9EC"/>
    <a:srgbClr val="E2E2E2"/>
    <a:srgbClr val="EA5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>
        <p:scale>
          <a:sx n="100" d="100"/>
          <a:sy n="100" d="100"/>
        </p:scale>
        <p:origin x="96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03471-10C3-4812-B1BE-A9B6369BC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03C163-F81C-47AB-BA33-9622E2F2E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B6EA8-2730-427C-A213-C1D35FD1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BCDF-8FC4-4205-8214-79AD64C062CC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C840EF-7D29-4265-8F4E-39236E5C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D76064-4FA3-4579-A1EF-F30A4331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8FCED-E0FD-48C6-BA04-CF30975743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1D8A4B-F7A2-4791-AEEF-56C9C13AFF76}"/>
              </a:ext>
            </a:extLst>
          </p:cNvPr>
          <p:cNvSpPr/>
          <p:nvPr userDrawn="1"/>
        </p:nvSpPr>
        <p:spPr>
          <a:xfrm>
            <a:off x="1071113" y="2416969"/>
            <a:ext cx="10179170" cy="173038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25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05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78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63A2FA-A7F9-4109-978F-6B1D4091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5FD9A4-C9D0-4250-9AC3-1C35367AE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0BC482-50B3-4E25-8DE6-B5723E106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5BCDF-8FC4-4205-8214-79AD64C062CC}" type="datetimeFigureOut">
              <a:rPr lang="ko-KR" altLang="en-US" smtClean="0"/>
              <a:t>2026-01-11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AF189-3049-4601-B59B-AE8AC5701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9E84C-E28F-4BCD-A954-A77E86786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8FCED-E0FD-48C6-BA04-CF30975743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3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BA0FED0-B32A-49B9-A504-330D328EC83E}"/>
              </a:ext>
            </a:extLst>
          </p:cNvPr>
          <p:cNvSpPr/>
          <p:nvPr/>
        </p:nvSpPr>
        <p:spPr>
          <a:xfrm>
            <a:off x="2550317" y="2274094"/>
            <a:ext cx="6917533" cy="173038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2DF74-AB6A-1D26-56C3-90EDA4689866}"/>
              </a:ext>
            </a:extLst>
          </p:cNvPr>
          <p:cNvSpPr txBox="1"/>
          <p:nvPr/>
        </p:nvSpPr>
        <p:spPr>
          <a:xfrm>
            <a:off x="2489932" y="2561432"/>
            <a:ext cx="7241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/>
              <a:t>GPT </a:t>
            </a:r>
            <a:r>
              <a:rPr lang="ko-KR" altLang="en-US" sz="3600" b="1" dirty="0"/>
              <a:t>이미지 생성 및 분석 자동화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E91D8-321A-8A3E-90FB-8E7D6135B0ED}"/>
              </a:ext>
            </a:extLst>
          </p:cNvPr>
          <p:cNvSpPr txBox="1"/>
          <p:nvPr/>
        </p:nvSpPr>
        <p:spPr>
          <a:xfrm>
            <a:off x="2489932" y="1904762"/>
            <a:ext cx="1663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altLang="ko-KR" b="0" i="0" dirty="0">
                <a:solidFill>
                  <a:srgbClr val="EA5355"/>
                </a:solidFill>
                <a:effectLst/>
              </a:rPr>
              <a:t>Mini Project 2</a:t>
            </a:r>
            <a:endParaRPr lang="en-US" altLang="ko-KR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FD351-5E35-9270-01B7-A699533AAAD6}"/>
              </a:ext>
            </a:extLst>
          </p:cNvPr>
          <p:cNvSpPr txBox="1"/>
          <p:nvPr/>
        </p:nvSpPr>
        <p:spPr>
          <a:xfrm>
            <a:off x="2305455" y="3919634"/>
            <a:ext cx="7537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altLang="ko-KR" i="0" dirty="0">
                <a:solidFill>
                  <a:srgbClr val="000000"/>
                </a:solidFill>
                <a:effectLst/>
              </a:rPr>
              <a:t>RPA </a:t>
            </a:r>
            <a:r>
              <a:rPr lang="ko-KR" altLang="en-US" i="0" dirty="0">
                <a:solidFill>
                  <a:srgbClr val="000000"/>
                </a:solidFill>
                <a:effectLst/>
              </a:rPr>
              <a:t>교육과정 프로세스 개발 기간 </a:t>
            </a:r>
            <a:r>
              <a:rPr lang="en-US" altLang="ko-KR" i="0" dirty="0">
                <a:solidFill>
                  <a:srgbClr val="000000"/>
                </a:solidFill>
                <a:effectLst/>
              </a:rPr>
              <a:t>: 6</a:t>
            </a:r>
            <a:r>
              <a:rPr lang="ko-KR" altLang="en-US" i="0" dirty="0">
                <a:solidFill>
                  <a:srgbClr val="000000"/>
                </a:solidFill>
                <a:effectLst/>
              </a:rPr>
              <a:t>일 수행시스템 </a:t>
            </a:r>
            <a:r>
              <a:rPr lang="en-US" altLang="ko-KR" i="0" dirty="0">
                <a:solidFill>
                  <a:srgbClr val="000000"/>
                </a:solidFill>
                <a:effectLst/>
              </a:rPr>
              <a:t>: Web, Excel,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GPT</a:t>
            </a:r>
            <a:endParaRPr lang="ko-KR" altLang="en-US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F28CE-4CCD-4909-EAA8-61D3BC230DA6}"/>
              </a:ext>
            </a:extLst>
          </p:cNvPr>
          <p:cNvSpPr txBox="1"/>
          <p:nvPr/>
        </p:nvSpPr>
        <p:spPr>
          <a:xfrm>
            <a:off x="9467850" y="5611340"/>
            <a:ext cx="248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ko-KR" altLang="en-US" cap="all" dirty="0">
                <a:solidFill>
                  <a:srgbClr val="000000"/>
                </a:solidFill>
                <a:effectLst/>
              </a:rPr>
              <a:t> 작 성 자 </a:t>
            </a:r>
            <a:r>
              <a:rPr lang="en-US" altLang="ko-KR" cap="all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cap="all" dirty="0">
                <a:solidFill>
                  <a:srgbClr val="000000"/>
                </a:solidFill>
                <a:effectLst/>
              </a:rPr>
              <a:t>강경원</a:t>
            </a:r>
            <a:endParaRPr lang="ko-KR" altLang="en-US" cap="all" dirty="0">
              <a:effectLst/>
            </a:endParaRPr>
          </a:p>
          <a:p>
            <a:pPr algn="ctr" rtl="0">
              <a:buNone/>
            </a:pPr>
            <a:r>
              <a:rPr lang="ko-KR" altLang="en-US" cap="all" dirty="0">
                <a:solidFill>
                  <a:srgbClr val="000000"/>
                </a:solidFill>
                <a:effectLst/>
              </a:rPr>
              <a:t>작성 날짜</a:t>
            </a:r>
            <a:r>
              <a:rPr lang="en-US" altLang="ko-KR" cap="all" dirty="0">
                <a:solidFill>
                  <a:srgbClr val="000000"/>
                </a:solidFill>
                <a:effectLst/>
              </a:rPr>
              <a:t>: 2026.01.10</a:t>
            </a:r>
            <a:endParaRPr lang="ko-KR" altLang="en-US" cap="al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3269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E851A-9A1E-5969-0974-E2439D2C8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C6B43-AD04-95C1-74C0-742D5C9A4517}"/>
              </a:ext>
            </a:extLst>
          </p:cNvPr>
          <p:cNvSpPr txBox="1">
            <a:spLocks/>
          </p:cNvSpPr>
          <p:nvPr/>
        </p:nvSpPr>
        <p:spPr>
          <a:xfrm>
            <a:off x="294735" y="88273"/>
            <a:ext cx="5217544" cy="489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BC60EC35-6C5B-9D39-F881-01E760DB44ED}"/>
              </a:ext>
            </a:extLst>
          </p:cNvPr>
          <p:cNvSpPr txBox="1">
            <a:spLocks/>
          </p:cNvSpPr>
          <p:nvPr/>
        </p:nvSpPr>
        <p:spPr>
          <a:xfrm>
            <a:off x="8972910" y="6419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D8FCED-E0FD-48C6-BA04-CF30975743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044FEE-0A6A-3241-1FA0-8BC2FB6224D3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D723F3-8524-6F62-84A5-659B76BF03C4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E8A3DD9E-4CCF-49C8-5A59-7F25DD2D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108647"/>
              </p:ext>
            </p:extLst>
          </p:nvPr>
        </p:nvGraphicFramePr>
        <p:xfrm>
          <a:off x="294733" y="684384"/>
          <a:ext cx="11730487" cy="5691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478">
                  <a:extLst>
                    <a:ext uri="{9D8B030D-6E8A-4147-A177-3AD203B41FA5}">
                      <a16:colId xmlns:a16="http://schemas.microsoft.com/office/drawing/2014/main" val="1086393062"/>
                    </a:ext>
                  </a:extLst>
                </a:gridCol>
                <a:gridCol w="3628640">
                  <a:extLst>
                    <a:ext uri="{9D8B030D-6E8A-4147-A177-3AD203B41FA5}">
                      <a16:colId xmlns:a16="http://schemas.microsoft.com/office/drawing/2014/main" val="1124656518"/>
                    </a:ext>
                  </a:extLst>
                </a:gridCol>
                <a:gridCol w="1171421">
                  <a:extLst>
                    <a:ext uri="{9D8B030D-6E8A-4147-A177-3AD203B41FA5}">
                      <a16:colId xmlns:a16="http://schemas.microsoft.com/office/drawing/2014/main" val="798033745"/>
                    </a:ext>
                  </a:extLst>
                </a:gridCol>
                <a:gridCol w="3590698">
                  <a:extLst>
                    <a:ext uri="{9D8B030D-6E8A-4147-A177-3AD203B41FA5}">
                      <a16:colId xmlns:a16="http://schemas.microsoft.com/office/drawing/2014/main" val="2104226124"/>
                    </a:ext>
                  </a:extLst>
                </a:gridCol>
                <a:gridCol w="2206250">
                  <a:extLst>
                    <a:ext uri="{9D8B030D-6E8A-4147-A177-3AD203B41FA5}">
                      <a16:colId xmlns:a16="http://schemas.microsoft.com/office/drawing/2014/main" val="3637311094"/>
                    </a:ext>
                  </a:extLst>
                </a:gridCol>
              </a:tblGrid>
              <a:tr h="362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경로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196678"/>
                  </a:ext>
                </a:extLst>
              </a:tr>
              <a:tr h="350036"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상세 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06552"/>
                  </a:ext>
                </a:extLst>
              </a:tr>
              <a:tr h="29545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생성 이미지 파일 저장 처리</a:t>
                      </a:r>
                      <a:endParaRPr lang="en-US" altLang="ko-KR" sz="900" dirty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GPT</a:t>
                      </a:r>
                      <a:r>
                        <a:rPr lang="ko-KR" altLang="en-US" sz="900" dirty="0"/>
                        <a:t>를 통해 생성된 이미지를 확인한 후</a:t>
                      </a:r>
                      <a:r>
                        <a:rPr lang="en-US" altLang="ko-KR" sz="900" dirty="0"/>
                        <a:t>,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‘</a:t>
                      </a:r>
                      <a:r>
                        <a:rPr lang="ko-KR" altLang="en-US" sz="900" dirty="0"/>
                        <a:t>다른 이름으로 사진 저장’ 기능을 사용하여 지정된 경로에 파일로 저장한다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37172"/>
                  </a:ext>
                </a:extLst>
              </a:tr>
              <a:tr h="3346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비고 및 특이사항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3740"/>
                  </a:ext>
                </a:extLst>
              </a:tr>
              <a:tr h="168898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저장 경로는 사전에 지정된 폴더를 사용</a:t>
                      </a:r>
                      <a:endParaRPr lang="en-US" altLang="ko-KR" sz="900" dirty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err="1"/>
                        <a:t>ChromeOpen</a:t>
                      </a:r>
                      <a:r>
                        <a:rPr lang="ko-KR" altLang="en-US" sz="900" dirty="0"/>
                        <a:t>을 활용한 생성 이미지 저장 처리</a:t>
                      </a:r>
                      <a:endParaRPr lang="en-US" altLang="ko-KR" sz="900" dirty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파일은 이메일 전송 후 삭제</a:t>
                      </a:r>
                      <a:endParaRPr lang="en-US" altLang="ko-KR" sz="900" dirty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    (</a:t>
                      </a:r>
                      <a:r>
                        <a:rPr lang="ko-KR" altLang="en-US" sz="900" dirty="0"/>
                        <a:t>예외처리를 위해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8215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FFC5E-020D-15E8-E6F5-9B363F72523E}"/>
              </a:ext>
            </a:extLst>
          </p:cNvPr>
          <p:cNvSpPr/>
          <p:nvPr/>
        </p:nvSpPr>
        <p:spPr>
          <a:xfrm>
            <a:off x="1062487" y="1572237"/>
            <a:ext cx="8048445" cy="4122374"/>
          </a:xfrm>
          <a:prstGeom prst="rect">
            <a:avLst/>
          </a:prstGeom>
          <a:solidFill>
            <a:schemeClr val="bg1"/>
          </a:solidFill>
          <a:ln w="38100">
            <a:solidFill>
              <a:srgbClr val="7C9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13242C-D783-0FCE-100F-1FA112B50B55}"/>
              </a:ext>
            </a:extLst>
          </p:cNvPr>
          <p:cNvSpPr txBox="1"/>
          <p:nvPr/>
        </p:nvSpPr>
        <p:spPr>
          <a:xfrm>
            <a:off x="1424940" y="715587"/>
            <a:ext cx="363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생성된 이미지 저장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EBD163-B8C2-1A0F-CCA5-BC2ABC5D904B}"/>
              </a:ext>
            </a:extLst>
          </p:cNvPr>
          <p:cNvSpPr txBox="1"/>
          <p:nvPr/>
        </p:nvSpPr>
        <p:spPr>
          <a:xfrm>
            <a:off x="6224390" y="693008"/>
            <a:ext cx="5800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생성된 이미지 </a:t>
            </a:r>
            <a:r>
              <a:rPr lang="en-US" altLang="ko-KR" sz="1400" dirty="0"/>
              <a:t>URL</a:t>
            </a:r>
            <a:endParaRPr lang="ko-KR" altLang="en-US" sz="1400" dirty="0"/>
          </a:p>
        </p:txBody>
      </p:sp>
      <p:pic>
        <p:nvPicPr>
          <p:cNvPr id="9" name="그림 8" descr="텍스트, 디지털 합성, 스크린샷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AB588F-6374-13C2-3235-42C33FE8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13" y="1580863"/>
            <a:ext cx="8031193" cy="411374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ED9AD3-4D4D-7706-D04D-FF6B03012CFF}"/>
              </a:ext>
            </a:extLst>
          </p:cNvPr>
          <p:cNvSpPr/>
          <p:nvPr/>
        </p:nvSpPr>
        <p:spPr>
          <a:xfrm>
            <a:off x="2972519" y="3555785"/>
            <a:ext cx="1064644" cy="237492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8C7D52F-FF63-A6CD-F7B4-B42BEA1E1790}"/>
              </a:ext>
            </a:extLst>
          </p:cNvPr>
          <p:cNvSpPr/>
          <p:nvPr/>
        </p:nvSpPr>
        <p:spPr>
          <a:xfrm>
            <a:off x="2816956" y="3302215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068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6C1E6-B846-9BE4-EED5-D992E5909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5A218-20DB-DA41-AD54-99A96D61962D}"/>
              </a:ext>
            </a:extLst>
          </p:cNvPr>
          <p:cNvSpPr txBox="1">
            <a:spLocks/>
          </p:cNvSpPr>
          <p:nvPr/>
        </p:nvSpPr>
        <p:spPr>
          <a:xfrm>
            <a:off x="294735" y="88273"/>
            <a:ext cx="5217544" cy="489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EDC91276-51EF-0557-F3B7-53A372F0CD60}"/>
              </a:ext>
            </a:extLst>
          </p:cNvPr>
          <p:cNvSpPr txBox="1">
            <a:spLocks/>
          </p:cNvSpPr>
          <p:nvPr/>
        </p:nvSpPr>
        <p:spPr>
          <a:xfrm>
            <a:off x="8972910" y="6419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D8FCED-E0FD-48C6-BA04-CF30975743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90F59C-63EC-366E-26EE-2729BBF8C629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81DA5A-0D3C-21B9-4EE7-D104AF968096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CB52FA38-D9A1-C9DD-3CED-5CEA3F05B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6007"/>
              </p:ext>
            </p:extLst>
          </p:nvPr>
        </p:nvGraphicFramePr>
        <p:xfrm>
          <a:off x="294733" y="684384"/>
          <a:ext cx="11730487" cy="5691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478">
                  <a:extLst>
                    <a:ext uri="{9D8B030D-6E8A-4147-A177-3AD203B41FA5}">
                      <a16:colId xmlns:a16="http://schemas.microsoft.com/office/drawing/2014/main" val="1086393062"/>
                    </a:ext>
                  </a:extLst>
                </a:gridCol>
                <a:gridCol w="3628640">
                  <a:extLst>
                    <a:ext uri="{9D8B030D-6E8A-4147-A177-3AD203B41FA5}">
                      <a16:colId xmlns:a16="http://schemas.microsoft.com/office/drawing/2014/main" val="1124656518"/>
                    </a:ext>
                  </a:extLst>
                </a:gridCol>
                <a:gridCol w="1171421">
                  <a:extLst>
                    <a:ext uri="{9D8B030D-6E8A-4147-A177-3AD203B41FA5}">
                      <a16:colId xmlns:a16="http://schemas.microsoft.com/office/drawing/2014/main" val="798033745"/>
                    </a:ext>
                  </a:extLst>
                </a:gridCol>
                <a:gridCol w="3590698">
                  <a:extLst>
                    <a:ext uri="{9D8B030D-6E8A-4147-A177-3AD203B41FA5}">
                      <a16:colId xmlns:a16="http://schemas.microsoft.com/office/drawing/2014/main" val="2104226124"/>
                    </a:ext>
                  </a:extLst>
                </a:gridCol>
                <a:gridCol w="2206250">
                  <a:extLst>
                    <a:ext uri="{9D8B030D-6E8A-4147-A177-3AD203B41FA5}">
                      <a16:colId xmlns:a16="http://schemas.microsoft.com/office/drawing/2014/main" val="3637311094"/>
                    </a:ext>
                  </a:extLst>
                </a:gridCol>
              </a:tblGrid>
              <a:tr h="362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경로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196678"/>
                  </a:ext>
                </a:extLst>
              </a:tr>
              <a:tr h="350036"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상세 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06552"/>
                  </a:ext>
                </a:extLst>
              </a:tr>
              <a:tr h="29545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이미지 저장 결과</a:t>
                      </a:r>
                      <a:endParaRPr lang="en-US" altLang="ko-KR" sz="900" dirty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br>
                        <a:rPr lang="en-US" altLang="ko-KR" sz="900" dirty="0"/>
                      </a:br>
                      <a:r>
                        <a:rPr lang="ko-KR" altLang="en-US" sz="850" dirty="0"/>
                        <a:t>생성된 이미지는 지정된 경로에 저장되며</a:t>
                      </a:r>
                      <a:r>
                        <a:rPr lang="en-US" altLang="ko-KR" sz="850" dirty="0"/>
                        <a:t>,</a:t>
                      </a:r>
                      <a:br>
                        <a:rPr lang="en-US" altLang="ko-KR" sz="850" dirty="0"/>
                      </a:br>
                      <a:r>
                        <a:rPr lang="ko-KR" altLang="en-US" sz="850" dirty="0"/>
                        <a:t>파일명은 </a:t>
                      </a:r>
                      <a:r>
                        <a:rPr lang="ko-KR" altLang="en-US" sz="8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</a:t>
                      </a:r>
                      <a:r>
                        <a:rPr lang="en-US" altLang="ko-KR" sz="8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50" dirty="0"/>
                        <a:t>로 생성된다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37172"/>
                  </a:ext>
                </a:extLst>
              </a:tr>
              <a:tr h="3346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비고 및 특이사항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3740"/>
                  </a:ext>
                </a:extLst>
              </a:tr>
              <a:tr h="168898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파일은 이메일 전송 후 삭제</a:t>
                      </a:r>
                      <a:endParaRPr lang="en-US" altLang="ko-KR" sz="900" dirty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    (</a:t>
                      </a:r>
                      <a:r>
                        <a:rPr lang="ko-KR" altLang="en-US" sz="900" dirty="0"/>
                        <a:t>예외처리를 위해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8215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25CC71-BB92-976B-98C6-A0CD38B422BE}"/>
              </a:ext>
            </a:extLst>
          </p:cNvPr>
          <p:cNvSpPr/>
          <p:nvPr/>
        </p:nvSpPr>
        <p:spPr>
          <a:xfrm>
            <a:off x="1062487" y="1572237"/>
            <a:ext cx="8048445" cy="4122374"/>
          </a:xfrm>
          <a:prstGeom prst="rect">
            <a:avLst/>
          </a:prstGeom>
          <a:solidFill>
            <a:schemeClr val="bg1"/>
          </a:solidFill>
          <a:ln w="38100">
            <a:solidFill>
              <a:srgbClr val="7C9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D59481-5513-8BBA-391A-3B1C7C77AA1F}"/>
              </a:ext>
            </a:extLst>
          </p:cNvPr>
          <p:cNvSpPr txBox="1"/>
          <p:nvPr/>
        </p:nvSpPr>
        <p:spPr>
          <a:xfrm>
            <a:off x="1424940" y="715587"/>
            <a:ext cx="363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저장 경로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B5904-41FC-7AEC-987A-1C631DF618F6}"/>
              </a:ext>
            </a:extLst>
          </p:cNvPr>
          <p:cNvSpPr txBox="1"/>
          <p:nvPr/>
        </p:nvSpPr>
        <p:spPr>
          <a:xfrm>
            <a:off x="6224390" y="693008"/>
            <a:ext cx="5800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C:\RPA\</a:t>
            </a:r>
            <a:r>
              <a:rPr lang="ko-KR" altLang="en-US" sz="1400" dirty="0"/>
              <a:t>미니프로젝트</a:t>
            </a:r>
            <a:r>
              <a:rPr lang="en-US" altLang="ko-KR" sz="1400" dirty="0"/>
              <a:t>1\Input</a:t>
            </a:r>
            <a:endParaRPr lang="ko-KR" altLang="en-US" sz="1400" dirty="0"/>
          </a:p>
        </p:txBody>
      </p:sp>
      <p:pic>
        <p:nvPicPr>
          <p:cNvPr id="8" name="그림 7" descr="텍스트, 소프트웨어, 컴퓨터 아이콘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32491E-D83A-102C-22F4-D11ECD23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87" y="1572237"/>
            <a:ext cx="8048445" cy="41223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FE6A82-CE8B-5803-9EB1-B140247281CE}"/>
              </a:ext>
            </a:extLst>
          </p:cNvPr>
          <p:cNvSpPr/>
          <p:nvPr/>
        </p:nvSpPr>
        <p:spPr>
          <a:xfrm>
            <a:off x="2027423" y="2695501"/>
            <a:ext cx="4796071" cy="918967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6FA11EF-14D3-AE75-B8A2-100D73F52AFF}"/>
              </a:ext>
            </a:extLst>
          </p:cNvPr>
          <p:cNvSpPr/>
          <p:nvPr/>
        </p:nvSpPr>
        <p:spPr>
          <a:xfrm>
            <a:off x="1953463" y="2489894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693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EE36-9999-E279-B028-D64F0A24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F42D6-C01A-CC26-4EB4-40505D3D5812}"/>
              </a:ext>
            </a:extLst>
          </p:cNvPr>
          <p:cNvSpPr txBox="1">
            <a:spLocks/>
          </p:cNvSpPr>
          <p:nvPr/>
        </p:nvSpPr>
        <p:spPr>
          <a:xfrm>
            <a:off x="294735" y="88273"/>
            <a:ext cx="5217544" cy="489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DDE7111-9F3C-297F-383C-52C76100DC85}"/>
              </a:ext>
            </a:extLst>
          </p:cNvPr>
          <p:cNvSpPr txBox="1">
            <a:spLocks/>
          </p:cNvSpPr>
          <p:nvPr/>
        </p:nvSpPr>
        <p:spPr>
          <a:xfrm>
            <a:off x="8972910" y="6419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D8FCED-E0FD-48C6-BA04-CF30975743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551E7D-D138-D6C4-A410-DDE64C8D27E1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594287-9DEF-BF69-A1A4-0B70BEC898D9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8A6B506C-6FE7-05CB-87CD-1560C49F8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488281"/>
              </p:ext>
            </p:extLst>
          </p:nvPr>
        </p:nvGraphicFramePr>
        <p:xfrm>
          <a:off x="294733" y="684384"/>
          <a:ext cx="11730487" cy="5691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478">
                  <a:extLst>
                    <a:ext uri="{9D8B030D-6E8A-4147-A177-3AD203B41FA5}">
                      <a16:colId xmlns:a16="http://schemas.microsoft.com/office/drawing/2014/main" val="1086393062"/>
                    </a:ext>
                  </a:extLst>
                </a:gridCol>
                <a:gridCol w="3628640">
                  <a:extLst>
                    <a:ext uri="{9D8B030D-6E8A-4147-A177-3AD203B41FA5}">
                      <a16:colId xmlns:a16="http://schemas.microsoft.com/office/drawing/2014/main" val="1124656518"/>
                    </a:ext>
                  </a:extLst>
                </a:gridCol>
                <a:gridCol w="1171421">
                  <a:extLst>
                    <a:ext uri="{9D8B030D-6E8A-4147-A177-3AD203B41FA5}">
                      <a16:colId xmlns:a16="http://schemas.microsoft.com/office/drawing/2014/main" val="798033745"/>
                    </a:ext>
                  </a:extLst>
                </a:gridCol>
                <a:gridCol w="3590698">
                  <a:extLst>
                    <a:ext uri="{9D8B030D-6E8A-4147-A177-3AD203B41FA5}">
                      <a16:colId xmlns:a16="http://schemas.microsoft.com/office/drawing/2014/main" val="2104226124"/>
                    </a:ext>
                  </a:extLst>
                </a:gridCol>
                <a:gridCol w="2206250">
                  <a:extLst>
                    <a:ext uri="{9D8B030D-6E8A-4147-A177-3AD203B41FA5}">
                      <a16:colId xmlns:a16="http://schemas.microsoft.com/office/drawing/2014/main" val="3637311094"/>
                    </a:ext>
                  </a:extLst>
                </a:gridCol>
              </a:tblGrid>
              <a:tr h="362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경로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196678"/>
                  </a:ext>
                </a:extLst>
              </a:tr>
              <a:tr h="350036"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상세 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06552"/>
                  </a:ext>
                </a:extLst>
              </a:tr>
              <a:tr h="29545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저장된 이미지 기반 이메일 파싱 및 전송 처리</a:t>
                      </a:r>
                      <a:endParaRPr lang="en-US" altLang="ko-KR" sz="900" dirty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지정된 폴더에 저장된 이미지를 불러와 엑셀에 작성된 이메일 정보를 파싱 후</a:t>
                      </a:r>
                      <a:r>
                        <a:rPr lang="en-US" altLang="ko-KR" sz="900" dirty="0"/>
                        <a:t>,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해당 이메일로 이미지를 전송한다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37172"/>
                  </a:ext>
                </a:extLst>
              </a:tr>
              <a:tr h="3346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비고 및 특이사항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3740"/>
                  </a:ext>
                </a:extLst>
              </a:tr>
              <a:tr h="168898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전송 실패 시 엑셀에 상태 표시용 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셀을 추가함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상태값은</a:t>
                      </a:r>
                      <a:r>
                        <a:rPr lang="ko-KR" altLang="en-US" sz="900" dirty="0"/>
                        <a:t> ‘전송 실패’ 고정 문구로 기록됨</a:t>
                      </a:r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8215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6114F9-E1A8-2C2E-7410-633E41445652}"/>
              </a:ext>
            </a:extLst>
          </p:cNvPr>
          <p:cNvSpPr/>
          <p:nvPr/>
        </p:nvSpPr>
        <p:spPr>
          <a:xfrm>
            <a:off x="1062487" y="1572237"/>
            <a:ext cx="8048445" cy="4122374"/>
          </a:xfrm>
          <a:prstGeom prst="rect">
            <a:avLst/>
          </a:prstGeom>
          <a:solidFill>
            <a:schemeClr val="bg1"/>
          </a:solidFill>
          <a:ln w="38100">
            <a:solidFill>
              <a:srgbClr val="7C9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6BCDC8-FD26-8164-9DD0-42C5AF3DE615}"/>
              </a:ext>
            </a:extLst>
          </p:cNvPr>
          <p:cNvSpPr txBox="1"/>
          <p:nvPr/>
        </p:nvSpPr>
        <p:spPr>
          <a:xfrm>
            <a:off x="1424940" y="715587"/>
            <a:ext cx="363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 전송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235F35-3C01-69A5-E5E5-CE97B51D2C07}"/>
              </a:ext>
            </a:extLst>
          </p:cNvPr>
          <p:cNvSpPr txBox="1"/>
          <p:nvPr/>
        </p:nvSpPr>
        <p:spPr>
          <a:xfrm>
            <a:off x="6224390" y="693008"/>
            <a:ext cx="5800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C:\RPA\</a:t>
            </a:r>
            <a:r>
              <a:rPr lang="ko-KR" altLang="en-US" sz="1400" dirty="0"/>
              <a:t>미니프로젝트</a:t>
            </a:r>
            <a:r>
              <a:rPr lang="en-US" altLang="ko-KR" sz="1400" dirty="0"/>
              <a:t>1\Temp\</a:t>
            </a:r>
            <a:r>
              <a:rPr lang="ko-KR" altLang="en-US" sz="1400" dirty="0"/>
              <a:t>미니 프로젝트</a:t>
            </a:r>
            <a:r>
              <a:rPr lang="en-US" altLang="ko-KR" sz="1400" dirty="0"/>
              <a:t>1(Template).xlsx</a:t>
            </a:r>
            <a:endParaRPr lang="ko-KR" altLang="en-US" sz="1400" dirty="0"/>
          </a:p>
        </p:txBody>
      </p:sp>
      <p:pic>
        <p:nvPicPr>
          <p:cNvPr id="8" name="그림 7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515B0E-E8FD-E6A0-4182-DBB320DED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38" y="1586190"/>
            <a:ext cx="7969371" cy="40363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18CC6E-77D7-8F5B-9567-44E948750092}"/>
              </a:ext>
            </a:extLst>
          </p:cNvPr>
          <p:cNvSpPr/>
          <p:nvPr/>
        </p:nvSpPr>
        <p:spPr>
          <a:xfrm>
            <a:off x="4582497" y="3138563"/>
            <a:ext cx="2810341" cy="176138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9DF2F0E-2745-A09B-4275-9473F0A5F19F}"/>
              </a:ext>
            </a:extLst>
          </p:cNvPr>
          <p:cNvSpPr/>
          <p:nvPr/>
        </p:nvSpPr>
        <p:spPr>
          <a:xfrm>
            <a:off x="4373737" y="2860662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02F3C8-E55B-22B0-13CD-3B3CEDD6938B}"/>
              </a:ext>
            </a:extLst>
          </p:cNvPr>
          <p:cNvSpPr/>
          <p:nvPr/>
        </p:nvSpPr>
        <p:spPr>
          <a:xfrm>
            <a:off x="7392839" y="3020682"/>
            <a:ext cx="448142" cy="819797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A30CEEF-B6F6-5D0F-139B-5BD18B5E40EB}"/>
              </a:ext>
            </a:extLst>
          </p:cNvPr>
          <p:cNvSpPr/>
          <p:nvPr/>
        </p:nvSpPr>
        <p:spPr>
          <a:xfrm>
            <a:off x="7245902" y="2753105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27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F64D8-7C77-4C24-2861-775D03AFF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E9B8D-190E-7553-1413-3BFD70A433B4}"/>
              </a:ext>
            </a:extLst>
          </p:cNvPr>
          <p:cNvSpPr txBox="1">
            <a:spLocks/>
          </p:cNvSpPr>
          <p:nvPr/>
        </p:nvSpPr>
        <p:spPr>
          <a:xfrm>
            <a:off x="294735" y="88273"/>
            <a:ext cx="5217544" cy="489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56D5FC35-D6BA-D2A5-B425-7045AED64805}"/>
              </a:ext>
            </a:extLst>
          </p:cNvPr>
          <p:cNvSpPr txBox="1">
            <a:spLocks/>
          </p:cNvSpPr>
          <p:nvPr/>
        </p:nvSpPr>
        <p:spPr>
          <a:xfrm>
            <a:off x="8972910" y="6419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D8FCED-E0FD-48C6-BA04-CF30975743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84730-13C2-10D8-A0B8-31B251E27C34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1D637A-5BC3-EBFC-8FF0-1F3BF0697DE4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41E48C7E-6ECC-D541-E90F-5C93B2B6A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322814"/>
              </p:ext>
            </p:extLst>
          </p:nvPr>
        </p:nvGraphicFramePr>
        <p:xfrm>
          <a:off x="294733" y="684384"/>
          <a:ext cx="11730487" cy="5691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478">
                  <a:extLst>
                    <a:ext uri="{9D8B030D-6E8A-4147-A177-3AD203B41FA5}">
                      <a16:colId xmlns:a16="http://schemas.microsoft.com/office/drawing/2014/main" val="1086393062"/>
                    </a:ext>
                  </a:extLst>
                </a:gridCol>
                <a:gridCol w="3628640">
                  <a:extLst>
                    <a:ext uri="{9D8B030D-6E8A-4147-A177-3AD203B41FA5}">
                      <a16:colId xmlns:a16="http://schemas.microsoft.com/office/drawing/2014/main" val="1124656518"/>
                    </a:ext>
                  </a:extLst>
                </a:gridCol>
                <a:gridCol w="1171421">
                  <a:extLst>
                    <a:ext uri="{9D8B030D-6E8A-4147-A177-3AD203B41FA5}">
                      <a16:colId xmlns:a16="http://schemas.microsoft.com/office/drawing/2014/main" val="798033745"/>
                    </a:ext>
                  </a:extLst>
                </a:gridCol>
                <a:gridCol w="3590698">
                  <a:extLst>
                    <a:ext uri="{9D8B030D-6E8A-4147-A177-3AD203B41FA5}">
                      <a16:colId xmlns:a16="http://schemas.microsoft.com/office/drawing/2014/main" val="2104226124"/>
                    </a:ext>
                  </a:extLst>
                </a:gridCol>
                <a:gridCol w="2206250">
                  <a:extLst>
                    <a:ext uri="{9D8B030D-6E8A-4147-A177-3AD203B41FA5}">
                      <a16:colId xmlns:a16="http://schemas.microsoft.com/office/drawing/2014/main" val="3637311094"/>
                    </a:ext>
                  </a:extLst>
                </a:gridCol>
              </a:tblGrid>
              <a:tr h="362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경로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196678"/>
                  </a:ext>
                </a:extLst>
              </a:tr>
              <a:tr h="350036"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상세 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06552"/>
                  </a:ext>
                </a:extLst>
              </a:tr>
              <a:tr h="29545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이메일 제목 작성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이메일 전송 구성 요소 포함 처리</a:t>
                      </a:r>
                      <a:br>
                        <a:rPr lang="en-US" altLang="ko-KR" sz="900" dirty="0"/>
                      </a:br>
                      <a:br>
                        <a:rPr lang="ko-KR" altLang="en-US" sz="900" dirty="0"/>
                      </a:b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엑셀에서 </a:t>
                      </a:r>
                      <a:r>
                        <a:rPr lang="ko-KR" altLang="en-US" sz="900" dirty="0" err="1"/>
                        <a:t>파싱한</a:t>
                      </a:r>
                      <a:r>
                        <a:rPr lang="ko-KR" altLang="en-US" sz="900" dirty="0"/>
                        <a:t> 수신자 및 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 err="1"/>
                        <a:t>참조자</a:t>
                      </a:r>
                      <a:r>
                        <a:rPr lang="ko-KR" altLang="en-US" sz="900" dirty="0"/>
                        <a:t> 정보를 적용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이메일 전송 시</a:t>
                      </a:r>
                      <a:r>
                        <a:rPr lang="en-US" altLang="ko-KR" sz="900" dirty="0"/>
                        <a:t>, 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저장된 이미지 파일을 첨부</a:t>
                      </a:r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37172"/>
                  </a:ext>
                </a:extLst>
              </a:tr>
              <a:tr h="3346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비고 및 특이사항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3740"/>
                  </a:ext>
                </a:extLst>
              </a:tr>
              <a:tr h="168898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/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8215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3EE9A7-3623-51F6-8D3B-F15E95E3BA3D}"/>
              </a:ext>
            </a:extLst>
          </p:cNvPr>
          <p:cNvSpPr/>
          <p:nvPr/>
        </p:nvSpPr>
        <p:spPr>
          <a:xfrm>
            <a:off x="1062487" y="1572237"/>
            <a:ext cx="8048445" cy="4122374"/>
          </a:xfrm>
          <a:prstGeom prst="rect">
            <a:avLst/>
          </a:prstGeom>
          <a:solidFill>
            <a:schemeClr val="bg1"/>
          </a:solidFill>
          <a:ln w="38100">
            <a:solidFill>
              <a:srgbClr val="7C9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D71584-34CE-ABF6-9AEC-E5C517775AD4}"/>
              </a:ext>
            </a:extLst>
          </p:cNvPr>
          <p:cNvSpPr txBox="1"/>
          <p:nvPr/>
        </p:nvSpPr>
        <p:spPr>
          <a:xfrm>
            <a:off x="1424940" y="715587"/>
            <a:ext cx="363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이메일 전송</a:t>
            </a:r>
          </a:p>
        </p:txBody>
      </p:sp>
      <p:pic>
        <p:nvPicPr>
          <p:cNvPr id="11" name="그림 10" descr="텍스트, 소프트웨어, 번호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3EC5C-7477-D6AE-9482-A3F1EB4F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87" y="1582784"/>
            <a:ext cx="8048445" cy="408754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CE4A2E-B3A5-AC63-328D-B479F78D7AB6}"/>
              </a:ext>
            </a:extLst>
          </p:cNvPr>
          <p:cNvSpPr/>
          <p:nvPr/>
        </p:nvSpPr>
        <p:spPr>
          <a:xfrm>
            <a:off x="2962384" y="2899450"/>
            <a:ext cx="1085741" cy="278725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F31AEC6-0CBE-8DE1-AB81-1EC343C45A3D}"/>
              </a:ext>
            </a:extLst>
          </p:cNvPr>
          <p:cNvSpPr/>
          <p:nvPr/>
        </p:nvSpPr>
        <p:spPr>
          <a:xfrm>
            <a:off x="2756570" y="2640636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DBE3E7-C92E-47C7-7D47-C0B5CBEDADC5}"/>
              </a:ext>
            </a:extLst>
          </p:cNvPr>
          <p:cNvSpPr/>
          <p:nvPr/>
        </p:nvSpPr>
        <p:spPr>
          <a:xfrm>
            <a:off x="2962382" y="3204250"/>
            <a:ext cx="2097297" cy="861778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70BD57-8056-07E7-4C10-61725FB35D70}"/>
              </a:ext>
            </a:extLst>
          </p:cNvPr>
          <p:cNvSpPr/>
          <p:nvPr/>
        </p:nvSpPr>
        <p:spPr>
          <a:xfrm>
            <a:off x="3102084" y="4660278"/>
            <a:ext cx="1171466" cy="417676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6FA4062-35B6-B9E2-9DA8-E401C7A305DA}"/>
              </a:ext>
            </a:extLst>
          </p:cNvPr>
          <p:cNvSpPr/>
          <p:nvPr/>
        </p:nvSpPr>
        <p:spPr>
          <a:xfrm>
            <a:off x="2712541" y="3164726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8842F1-E7A4-EB69-EEC6-E1589088B230}"/>
              </a:ext>
            </a:extLst>
          </p:cNvPr>
          <p:cNvSpPr/>
          <p:nvPr/>
        </p:nvSpPr>
        <p:spPr>
          <a:xfrm>
            <a:off x="2948437" y="4462501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1053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F1A3D-423F-12AA-78F9-393001E4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456C9-16CC-A49E-5C0E-EE4FE9357419}"/>
              </a:ext>
            </a:extLst>
          </p:cNvPr>
          <p:cNvSpPr txBox="1">
            <a:spLocks/>
          </p:cNvSpPr>
          <p:nvPr/>
        </p:nvSpPr>
        <p:spPr>
          <a:xfrm>
            <a:off x="294735" y="88273"/>
            <a:ext cx="5217544" cy="489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098763AF-4893-ACF5-ABAF-7ED51A2A15E3}"/>
              </a:ext>
            </a:extLst>
          </p:cNvPr>
          <p:cNvSpPr txBox="1">
            <a:spLocks/>
          </p:cNvSpPr>
          <p:nvPr/>
        </p:nvSpPr>
        <p:spPr>
          <a:xfrm>
            <a:off x="8972910" y="6419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D8FCED-E0FD-48C6-BA04-CF30975743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30CAEB-418E-4B9E-20F0-EF92373AF2E9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DCAA83-C8BE-1BE9-336A-569787C02985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6EC488F0-9043-06E8-4C29-10C5184FA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923371"/>
              </p:ext>
            </p:extLst>
          </p:nvPr>
        </p:nvGraphicFramePr>
        <p:xfrm>
          <a:off x="294733" y="684384"/>
          <a:ext cx="11730487" cy="5691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478">
                  <a:extLst>
                    <a:ext uri="{9D8B030D-6E8A-4147-A177-3AD203B41FA5}">
                      <a16:colId xmlns:a16="http://schemas.microsoft.com/office/drawing/2014/main" val="1086393062"/>
                    </a:ext>
                  </a:extLst>
                </a:gridCol>
                <a:gridCol w="3628640">
                  <a:extLst>
                    <a:ext uri="{9D8B030D-6E8A-4147-A177-3AD203B41FA5}">
                      <a16:colId xmlns:a16="http://schemas.microsoft.com/office/drawing/2014/main" val="1124656518"/>
                    </a:ext>
                  </a:extLst>
                </a:gridCol>
                <a:gridCol w="1171421">
                  <a:extLst>
                    <a:ext uri="{9D8B030D-6E8A-4147-A177-3AD203B41FA5}">
                      <a16:colId xmlns:a16="http://schemas.microsoft.com/office/drawing/2014/main" val="798033745"/>
                    </a:ext>
                  </a:extLst>
                </a:gridCol>
                <a:gridCol w="3590698">
                  <a:extLst>
                    <a:ext uri="{9D8B030D-6E8A-4147-A177-3AD203B41FA5}">
                      <a16:colId xmlns:a16="http://schemas.microsoft.com/office/drawing/2014/main" val="2104226124"/>
                    </a:ext>
                  </a:extLst>
                </a:gridCol>
                <a:gridCol w="2206250">
                  <a:extLst>
                    <a:ext uri="{9D8B030D-6E8A-4147-A177-3AD203B41FA5}">
                      <a16:colId xmlns:a16="http://schemas.microsoft.com/office/drawing/2014/main" val="3637311094"/>
                    </a:ext>
                  </a:extLst>
                </a:gridCol>
              </a:tblGrid>
              <a:tr h="362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경로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196678"/>
                  </a:ext>
                </a:extLst>
              </a:tr>
              <a:tr h="350036"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상세 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06552"/>
                  </a:ext>
                </a:extLst>
              </a:tr>
              <a:tr h="29545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850" dirty="0"/>
                        <a:t>모든 처리 결과가 반영된 최종 </a:t>
                      </a:r>
                      <a:br>
                        <a:rPr lang="en-US" altLang="ko-KR" sz="850" dirty="0"/>
                      </a:br>
                      <a:r>
                        <a:rPr lang="ko-KR" altLang="en-US" sz="850" dirty="0"/>
                        <a:t>엑셀 파일은 지정된 경로에 저장한다</a:t>
                      </a:r>
                      <a:r>
                        <a:rPr lang="en-US" altLang="ko-KR" sz="850" dirty="0"/>
                        <a:t>.</a:t>
                      </a:r>
                      <a:endParaRPr lang="ko-KR" altLang="en-US" sz="850" dirty="0"/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37172"/>
                  </a:ext>
                </a:extLst>
              </a:tr>
              <a:tr h="3346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비고 및 특이사항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3740"/>
                  </a:ext>
                </a:extLst>
              </a:tr>
              <a:tr h="168898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8215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5A9D91-C687-4066-7BB0-46578463B1DD}"/>
              </a:ext>
            </a:extLst>
          </p:cNvPr>
          <p:cNvSpPr/>
          <p:nvPr/>
        </p:nvSpPr>
        <p:spPr>
          <a:xfrm>
            <a:off x="1062487" y="1572237"/>
            <a:ext cx="8048445" cy="4122374"/>
          </a:xfrm>
          <a:prstGeom prst="rect">
            <a:avLst/>
          </a:prstGeom>
          <a:solidFill>
            <a:schemeClr val="bg1"/>
          </a:solidFill>
          <a:ln w="38100">
            <a:solidFill>
              <a:srgbClr val="7C9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6C3E50-1B8F-35C6-CB40-74ADD5B3B443}"/>
              </a:ext>
            </a:extLst>
          </p:cNvPr>
          <p:cNvSpPr txBox="1"/>
          <p:nvPr/>
        </p:nvSpPr>
        <p:spPr>
          <a:xfrm>
            <a:off x="1424940" y="715587"/>
            <a:ext cx="363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최종 엑셀 파일 저장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0F163D-9556-3719-DAC9-226A7C7D46C1}"/>
              </a:ext>
            </a:extLst>
          </p:cNvPr>
          <p:cNvSpPr txBox="1"/>
          <p:nvPr/>
        </p:nvSpPr>
        <p:spPr>
          <a:xfrm>
            <a:off x="6224390" y="693008"/>
            <a:ext cx="5800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C:\RPA\</a:t>
            </a:r>
            <a:r>
              <a:rPr lang="ko-KR" altLang="en-US" sz="1400" dirty="0"/>
              <a:t>미니프로젝트</a:t>
            </a:r>
            <a:r>
              <a:rPr lang="en-US" altLang="ko-KR" sz="1400" dirty="0"/>
              <a:t>1\Output\</a:t>
            </a:r>
            <a:r>
              <a:rPr lang="ko-KR" altLang="en-US" sz="1400" dirty="0"/>
              <a:t>최종저장</a:t>
            </a:r>
            <a:r>
              <a:rPr lang="en-US" altLang="ko-KR" sz="1400" dirty="0"/>
              <a:t>.xlsx</a:t>
            </a:r>
            <a:endParaRPr lang="ko-KR" altLang="en-US" sz="1400" dirty="0"/>
          </a:p>
        </p:txBody>
      </p:sp>
      <p:pic>
        <p:nvPicPr>
          <p:cNvPr id="11" name="그림 10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D28E20-CF09-0BB3-9B36-51AE3D0C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0" y="1587195"/>
            <a:ext cx="8002872" cy="409979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945B6F-38C0-2916-3F07-B671F79BB98C}"/>
              </a:ext>
            </a:extLst>
          </p:cNvPr>
          <p:cNvSpPr/>
          <p:nvPr/>
        </p:nvSpPr>
        <p:spPr>
          <a:xfrm>
            <a:off x="1963226" y="2794845"/>
            <a:ext cx="3713674" cy="819797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9DC3D9-C7E2-52C5-C8F8-84699D536386}"/>
              </a:ext>
            </a:extLst>
          </p:cNvPr>
          <p:cNvSpPr/>
          <p:nvPr/>
        </p:nvSpPr>
        <p:spPr>
          <a:xfrm>
            <a:off x="1816289" y="2589238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1727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E004D-8B20-69D3-157C-CED13560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361436B-B52D-C134-42F2-1E637E11E54E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4A16CF-7E73-F430-66FC-4928E57D1D4B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A0AF6D-8460-2593-BADA-E8E701C9F4F6}"/>
              </a:ext>
            </a:extLst>
          </p:cNvPr>
          <p:cNvSpPr/>
          <p:nvPr/>
        </p:nvSpPr>
        <p:spPr>
          <a:xfrm>
            <a:off x="1976887" y="1524000"/>
            <a:ext cx="8529188" cy="4399211"/>
          </a:xfrm>
          <a:prstGeom prst="rect">
            <a:avLst/>
          </a:prstGeom>
          <a:solidFill>
            <a:schemeClr val="bg1"/>
          </a:solidFill>
          <a:ln w="38100">
            <a:solidFill>
              <a:srgbClr val="7C9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미니프로젝트1">
            <a:hlinkClick r:id="" action="ppaction://media"/>
            <a:extLst>
              <a:ext uri="{FF2B5EF4-FFF2-40B4-BE49-F238E27FC236}">
                <a16:creationId xmlns:a16="http://schemas.microsoft.com/office/drawing/2014/main" id="{D4C9E193-7DD2-66D6-AA7C-1A1040988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1146" y="1579255"/>
            <a:ext cx="7605260" cy="4277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D324F-7AC1-EE20-D21F-AB7ED0D736FA}"/>
              </a:ext>
            </a:extLst>
          </p:cNvPr>
          <p:cNvSpPr txBox="1"/>
          <p:nvPr/>
        </p:nvSpPr>
        <p:spPr>
          <a:xfrm>
            <a:off x="3987555" y="951415"/>
            <a:ext cx="436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실제 사용자 시나리오 기반 기능 검증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6015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34B9E-35D1-1D3A-1555-0B500664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BC9D48-24E5-19BD-6E4E-EDCE893E3E05}"/>
              </a:ext>
            </a:extLst>
          </p:cNvPr>
          <p:cNvSpPr/>
          <p:nvPr/>
        </p:nvSpPr>
        <p:spPr>
          <a:xfrm>
            <a:off x="2550317" y="2274094"/>
            <a:ext cx="6917533" cy="173038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DE7F8-D32C-EFA7-73C1-3B8D43288555}"/>
              </a:ext>
            </a:extLst>
          </p:cNvPr>
          <p:cNvSpPr txBox="1"/>
          <p:nvPr/>
        </p:nvSpPr>
        <p:spPr>
          <a:xfrm>
            <a:off x="2489932" y="2561432"/>
            <a:ext cx="7241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감사합니다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306EF-B428-27DF-24BF-7276F036EF87}"/>
              </a:ext>
            </a:extLst>
          </p:cNvPr>
          <p:cNvSpPr txBox="1"/>
          <p:nvPr/>
        </p:nvSpPr>
        <p:spPr>
          <a:xfrm>
            <a:off x="2489932" y="1904762"/>
            <a:ext cx="1663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altLang="ko-KR" b="0" i="0" dirty="0">
                <a:solidFill>
                  <a:srgbClr val="EA5355"/>
                </a:solidFill>
                <a:effectLst/>
              </a:rPr>
              <a:t>Mini Project 2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553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CDC47A1-9133-93BB-EBA7-57BF614DA18B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17489B-1CA4-8D38-CFB4-0FEE52DD3F5A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F558DC7-901F-7F89-5688-EE9D81F534FB}"/>
              </a:ext>
            </a:extLst>
          </p:cNvPr>
          <p:cNvSpPr/>
          <p:nvPr/>
        </p:nvSpPr>
        <p:spPr>
          <a:xfrm>
            <a:off x="1066799" y="1774913"/>
            <a:ext cx="3133725" cy="428625"/>
          </a:xfrm>
          <a:prstGeom prst="roundRect">
            <a:avLst/>
          </a:prstGeom>
          <a:solidFill>
            <a:srgbClr val="7C9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주요 요구 사항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053E102-A108-CA01-EE56-4141B158030F}"/>
              </a:ext>
            </a:extLst>
          </p:cNvPr>
          <p:cNvSpPr/>
          <p:nvPr/>
        </p:nvSpPr>
        <p:spPr>
          <a:xfrm>
            <a:off x="4529137" y="1774912"/>
            <a:ext cx="3133725" cy="428625"/>
          </a:xfrm>
          <a:prstGeom prst="roundRect">
            <a:avLst/>
          </a:prstGeom>
          <a:solidFill>
            <a:srgbClr val="7C9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RPA </a:t>
            </a:r>
            <a:r>
              <a:rPr lang="ko-KR" altLang="en-US" dirty="0">
                <a:solidFill>
                  <a:schemeClr val="tx1"/>
                </a:solidFill>
              </a:rPr>
              <a:t>업무 및 우선 순위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2807403-3756-2022-90B9-46990B786432}"/>
              </a:ext>
            </a:extLst>
          </p:cNvPr>
          <p:cNvSpPr/>
          <p:nvPr/>
        </p:nvSpPr>
        <p:spPr>
          <a:xfrm>
            <a:off x="1109660" y="2690352"/>
            <a:ext cx="3133725" cy="3402385"/>
          </a:xfrm>
          <a:prstGeom prst="roundRect">
            <a:avLst>
              <a:gd name="adj" fmla="val 329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GPT</a:t>
            </a:r>
            <a:r>
              <a:rPr lang="ko-KR" altLang="en-US" sz="1200" dirty="0">
                <a:solidFill>
                  <a:schemeClr val="tx1"/>
                </a:solidFill>
              </a:rPr>
              <a:t>에 이미지 </a:t>
            </a:r>
            <a:r>
              <a:rPr lang="en-US" altLang="ko-KR" sz="1200" dirty="0">
                <a:solidFill>
                  <a:schemeClr val="tx1"/>
                </a:solidFill>
              </a:rPr>
              <a:t>URL</a:t>
            </a:r>
            <a:r>
              <a:rPr lang="ko-KR" altLang="en-US" sz="1200" dirty="0">
                <a:solidFill>
                  <a:schemeClr val="tx1"/>
                </a:solidFill>
              </a:rPr>
              <a:t>을 전달하여 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이미지 분석 및 요약 수행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사용자요구사항을 기반으로 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GPT</a:t>
            </a:r>
            <a:r>
              <a:rPr lang="ko-KR" altLang="en-US" sz="1200" dirty="0">
                <a:solidFill>
                  <a:schemeClr val="tx1"/>
                </a:solidFill>
              </a:rPr>
              <a:t>를 활용한 이미지 생성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생성된 이미지를 사용자 이메일로 발송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622C498-9AE1-F0D5-A451-86074C3EF4FC}"/>
              </a:ext>
            </a:extLst>
          </p:cNvPr>
          <p:cNvSpPr/>
          <p:nvPr/>
        </p:nvSpPr>
        <p:spPr>
          <a:xfrm>
            <a:off x="7991476" y="1782936"/>
            <a:ext cx="3133725" cy="428625"/>
          </a:xfrm>
          <a:prstGeom prst="roundRect">
            <a:avLst/>
          </a:prstGeom>
          <a:solidFill>
            <a:srgbClr val="7C9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참고 사항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33914DD-123D-78FF-24B4-1835FC55AABB}"/>
              </a:ext>
            </a:extLst>
          </p:cNvPr>
          <p:cNvSpPr/>
          <p:nvPr/>
        </p:nvSpPr>
        <p:spPr>
          <a:xfrm>
            <a:off x="4529137" y="2690351"/>
            <a:ext cx="3133725" cy="3402385"/>
          </a:xfrm>
          <a:prstGeom prst="roundRect">
            <a:avLst>
              <a:gd name="adj" fmla="val 329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데이터 수집 및 분석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- </a:t>
            </a:r>
            <a:r>
              <a:rPr lang="ko-KR" altLang="en-US" sz="1200" dirty="0">
                <a:solidFill>
                  <a:schemeClr val="tx1"/>
                </a:solidFill>
              </a:rPr>
              <a:t>엑셀 실행 및 이미지 </a:t>
            </a:r>
            <a:r>
              <a:rPr lang="en-US" altLang="ko-KR" sz="1200" dirty="0">
                <a:solidFill>
                  <a:schemeClr val="tx1"/>
                </a:solidFill>
              </a:rPr>
              <a:t>URL </a:t>
            </a:r>
            <a:r>
              <a:rPr lang="ko-KR" altLang="en-US" sz="1200" dirty="0">
                <a:solidFill>
                  <a:schemeClr val="tx1"/>
                </a:solidFill>
              </a:rPr>
              <a:t>데이터 로드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  - </a:t>
            </a:r>
            <a:r>
              <a:rPr lang="ko-KR" altLang="en-US" sz="1200" dirty="0">
                <a:solidFill>
                  <a:schemeClr val="tx1"/>
                </a:solidFill>
              </a:rPr>
              <a:t>이미지 </a:t>
            </a:r>
            <a:r>
              <a:rPr lang="en-US" altLang="ko-KR" sz="1200" dirty="0">
                <a:solidFill>
                  <a:schemeClr val="tx1"/>
                </a:solidFill>
              </a:rPr>
              <a:t>URL</a:t>
            </a:r>
            <a:r>
              <a:rPr lang="ko-KR" altLang="en-US" sz="1200" dirty="0">
                <a:solidFill>
                  <a:schemeClr val="tx1"/>
                </a:solidFill>
              </a:rPr>
              <a:t>을 </a:t>
            </a:r>
            <a:r>
              <a:rPr lang="en-US" altLang="ko-KR" sz="1200" dirty="0">
                <a:solidFill>
                  <a:schemeClr val="tx1"/>
                </a:solidFill>
              </a:rPr>
              <a:t>GPT</a:t>
            </a:r>
            <a:r>
              <a:rPr lang="ko-KR" altLang="en-US" sz="1200" dirty="0">
                <a:solidFill>
                  <a:schemeClr val="tx1"/>
                </a:solidFill>
              </a:rPr>
              <a:t>에 전달하여 이미지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    </a:t>
            </a:r>
            <a:r>
              <a:rPr lang="ko-KR" altLang="en-US" sz="1200" dirty="0">
                <a:solidFill>
                  <a:schemeClr val="tx1"/>
                </a:solidFill>
              </a:rPr>
              <a:t>분석 요청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  - GPT </a:t>
            </a:r>
            <a:r>
              <a:rPr lang="ko-KR" altLang="en-US" sz="1200" dirty="0">
                <a:solidFill>
                  <a:schemeClr val="tx1"/>
                </a:solidFill>
              </a:rPr>
              <a:t>분석 결과를 엑셀에 저장</a:t>
            </a:r>
            <a:br>
              <a:rPr lang="en-US" altLang="ko-KR" sz="1200" dirty="0">
                <a:solidFill>
                  <a:schemeClr val="tx1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이미지 생성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- </a:t>
            </a:r>
            <a:r>
              <a:rPr lang="ko-KR" altLang="en-US" sz="1200" dirty="0">
                <a:solidFill>
                  <a:schemeClr val="tx1"/>
                </a:solidFill>
              </a:rPr>
              <a:t>엑셀에서 이미지 생성용 문장 로드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  - GPT</a:t>
            </a:r>
            <a:r>
              <a:rPr lang="ko-KR" altLang="en-US" sz="1200" dirty="0">
                <a:solidFill>
                  <a:schemeClr val="tx1"/>
                </a:solidFill>
              </a:rPr>
              <a:t>를 활용한 이미지 생성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  - </a:t>
            </a:r>
            <a:r>
              <a:rPr lang="ko-KR" altLang="en-US" sz="1200" dirty="0">
                <a:solidFill>
                  <a:schemeClr val="tx1"/>
                </a:solidFill>
              </a:rPr>
              <a:t>생성된 이미지를 지정된 폴더에 저장</a:t>
            </a:r>
            <a:br>
              <a:rPr lang="en-US" altLang="ko-KR" sz="1200" dirty="0">
                <a:solidFill>
                  <a:schemeClr val="tx1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결과 전달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폴더에 저장된 이미지를 이메일 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 </a:t>
            </a:r>
            <a:r>
              <a:rPr lang="ko-KR" altLang="en-US" sz="1200" dirty="0">
                <a:solidFill>
                  <a:schemeClr val="tx1"/>
                </a:solidFill>
              </a:rPr>
              <a:t>첨파일로 발송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8E6D448-10A1-1F24-95D3-C2F477EA4CD1}"/>
              </a:ext>
            </a:extLst>
          </p:cNvPr>
          <p:cNvSpPr/>
          <p:nvPr/>
        </p:nvSpPr>
        <p:spPr>
          <a:xfrm>
            <a:off x="7991476" y="2690351"/>
            <a:ext cx="3133725" cy="3402385"/>
          </a:xfrm>
          <a:prstGeom prst="roundRect">
            <a:avLst>
              <a:gd name="adj" fmla="val 329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GPT </a:t>
            </a:r>
            <a:r>
              <a:rPr lang="ko-KR" altLang="en-US" sz="1200" dirty="0">
                <a:solidFill>
                  <a:schemeClr val="tx1"/>
                </a:solidFill>
              </a:rPr>
              <a:t>통신 오류 예외 처리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- GPT API </a:t>
            </a:r>
            <a:r>
              <a:rPr lang="ko-KR" altLang="en-US" sz="1200" dirty="0">
                <a:solidFill>
                  <a:schemeClr val="tx1"/>
                </a:solidFill>
              </a:rPr>
              <a:t>통신 중 오류가 발생할 경우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    </a:t>
            </a:r>
            <a:r>
              <a:rPr lang="ko-KR" altLang="en-US" sz="1200" dirty="0">
                <a:solidFill>
                  <a:schemeClr val="tx1"/>
                </a:solidFill>
              </a:rPr>
              <a:t>해당 건을 패스 처리 하도록 구성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  - </a:t>
            </a:r>
            <a:r>
              <a:rPr lang="ko-KR" altLang="en-US" sz="1200" dirty="0">
                <a:solidFill>
                  <a:schemeClr val="tx1"/>
                </a:solidFill>
              </a:rPr>
              <a:t>오류의 경우 엑셀에 빈 값으로 저장</a:t>
            </a:r>
            <a:br>
              <a:rPr lang="en-US" altLang="ko-KR" sz="1200" dirty="0">
                <a:solidFill>
                  <a:schemeClr val="tx1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이메일 주소 파싱 및 유효성 처리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엑셀에 입력된 이메일은 파싱 처리</a:t>
            </a:r>
            <a:br>
              <a:rPr lang="en-US" altLang="ko-KR" sz="1200" dirty="0">
                <a:solidFill>
                  <a:schemeClr val="tx1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요청자</a:t>
            </a:r>
            <a:r>
              <a:rPr lang="ko-KR" altLang="en-US" sz="1200" dirty="0">
                <a:solidFill>
                  <a:schemeClr val="tx1"/>
                </a:solidFill>
              </a:rPr>
              <a:t> 정보 기반 이메일 발송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이메일 수신자가 요청 건을 쉽게 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식별 할 수 있도록 구성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EFD136-D1CC-9F08-9BCB-2672C31426ED}"/>
              </a:ext>
            </a:extLst>
          </p:cNvPr>
          <p:cNvSpPr txBox="1"/>
          <p:nvPr/>
        </p:nvSpPr>
        <p:spPr>
          <a:xfrm>
            <a:off x="-1" y="80227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PROJECT</a:t>
            </a:r>
            <a:r>
              <a:rPr lang="en-US" altLang="ko-KR" sz="2400" b="1" dirty="0"/>
              <a:t> </a:t>
            </a:r>
            <a:r>
              <a:rPr lang="en-US" altLang="ko-KR" sz="3600" b="1" dirty="0"/>
              <a:t>OVERVIEW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6708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C96B13-CAD8-96B1-3B90-7E6FC8953B61}"/>
              </a:ext>
            </a:extLst>
          </p:cNvPr>
          <p:cNvSpPr/>
          <p:nvPr/>
        </p:nvSpPr>
        <p:spPr>
          <a:xfrm>
            <a:off x="294733" y="730448"/>
            <a:ext cx="11730487" cy="56801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2F2637-6329-208F-C4C1-13F73164EB45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F5DF75-CCD9-F17A-5F25-D41CD3D72AFF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16">
            <a:extLst>
              <a:ext uri="{FF2B5EF4-FFF2-40B4-BE49-F238E27FC236}">
                <a16:creationId xmlns:a16="http://schemas.microsoft.com/office/drawing/2014/main" id="{FBCF6B04-43CF-0CDD-F7A8-48CCDC037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81592"/>
              </p:ext>
            </p:extLst>
          </p:nvPr>
        </p:nvGraphicFramePr>
        <p:xfrm>
          <a:off x="2549412" y="2332083"/>
          <a:ext cx="1737556" cy="1265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755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6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폴더 및 파일정리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69751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저장 경로 및 작업 파일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05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606C748C-6F68-0641-7A28-59AD22E20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866134"/>
              </p:ext>
            </p:extLst>
          </p:nvPr>
        </p:nvGraphicFramePr>
        <p:xfrm>
          <a:off x="4498960" y="2326597"/>
          <a:ext cx="1737556" cy="1265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755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6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읽어올 범위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69751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엑셀에 입력된 행의 길이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05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7" name="표 16">
            <a:extLst>
              <a:ext uri="{FF2B5EF4-FFF2-40B4-BE49-F238E27FC236}">
                <a16:creationId xmlns:a16="http://schemas.microsoft.com/office/drawing/2014/main" id="{32A69E82-D3CB-5527-EBE1-17E9BB92D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30753"/>
              </p:ext>
            </p:extLst>
          </p:nvPr>
        </p:nvGraphicFramePr>
        <p:xfrm>
          <a:off x="6448508" y="2315408"/>
          <a:ext cx="1737556" cy="12801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755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6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분석 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1188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GPT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을 넘겨 준 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이미지 분석 요청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분석 내용 엑셀에 저장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05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GPT, Excel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411956E1-F41D-795F-1F20-169D6DC70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934794"/>
              </p:ext>
            </p:extLst>
          </p:nvPr>
        </p:nvGraphicFramePr>
        <p:xfrm>
          <a:off x="8398056" y="2315408"/>
          <a:ext cx="1737556" cy="1265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755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6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4. GPT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분석 내용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69751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분석된 내용을 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요약 요청 및 엑셀에 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05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GPT, Excel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7A338B91-589C-1A84-E836-5897EABFD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143140"/>
              </p:ext>
            </p:extLst>
          </p:nvPr>
        </p:nvGraphicFramePr>
        <p:xfrm>
          <a:off x="8425234" y="3812681"/>
          <a:ext cx="1737556" cy="1265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755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6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69751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엑셀의 적힌 내용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vl="0"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이미지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05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GPT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0" name="표 16">
            <a:extLst>
              <a:ext uri="{FF2B5EF4-FFF2-40B4-BE49-F238E27FC236}">
                <a16:creationId xmlns:a16="http://schemas.microsoft.com/office/drawing/2014/main" id="{2432F228-499F-94E6-EED8-9CBBBA8D1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24702"/>
              </p:ext>
            </p:extLst>
          </p:nvPr>
        </p:nvGraphicFramePr>
        <p:xfrm>
          <a:off x="2530905" y="3819032"/>
          <a:ext cx="1737556" cy="1265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755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6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엑셀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69751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분석 내용이 담긴 엑셀 최종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05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1" name="표 16">
            <a:extLst>
              <a:ext uri="{FF2B5EF4-FFF2-40B4-BE49-F238E27FC236}">
                <a16:creationId xmlns:a16="http://schemas.microsoft.com/office/drawing/2014/main" id="{B29CD9F0-3D6E-2170-50C2-3353C17B9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232701"/>
              </p:ext>
            </p:extLst>
          </p:nvPr>
        </p:nvGraphicFramePr>
        <p:xfrm>
          <a:off x="6448508" y="3812681"/>
          <a:ext cx="1737556" cy="1265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755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6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69751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폴더에 생성된 이미지 파일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05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Folder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2" name="표 16">
            <a:extLst>
              <a:ext uri="{FF2B5EF4-FFF2-40B4-BE49-F238E27FC236}">
                <a16:creationId xmlns:a16="http://schemas.microsoft.com/office/drawing/2014/main" id="{CF5FEAE0-BBEB-8173-25E4-E6E7A20B1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446290"/>
              </p:ext>
            </p:extLst>
          </p:nvPr>
        </p:nvGraphicFramePr>
        <p:xfrm>
          <a:off x="4492391" y="3819032"/>
          <a:ext cx="1737556" cy="1265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755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6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이메일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697513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생성 된 이미지 파일을 이메일로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05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4213E9AE-754E-4DB7-91A8-633443E742AF}"/>
              </a:ext>
            </a:extLst>
          </p:cNvPr>
          <p:cNvSpPr/>
          <p:nvPr/>
        </p:nvSpPr>
        <p:spPr>
          <a:xfrm>
            <a:off x="1718220" y="2659435"/>
            <a:ext cx="610555" cy="545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시작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E4B205B-96F8-F6EE-E55C-915C87EE175C}"/>
              </a:ext>
            </a:extLst>
          </p:cNvPr>
          <p:cNvSpPr/>
          <p:nvPr/>
        </p:nvSpPr>
        <p:spPr>
          <a:xfrm>
            <a:off x="1710599" y="4151949"/>
            <a:ext cx="610555" cy="545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종료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2057D7F-1F31-9790-6DD4-3F6B22BE7EFD}"/>
              </a:ext>
            </a:extLst>
          </p:cNvPr>
          <p:cNvCxnSpPr>
            <a:cxnSpLocks/>
          </p:cNvCxnSpPr>
          <p:nvPr/>
        </p:nvCxnSpPr>
        <p:spPr>
          <a:xfrm>
            <a:off x="4286968" y="2964970"/>
            <a:ext cx="211992" cy="5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16043AE-8908-663E-B18B-406F86A6ECBE}"/>
              </a:ext>
            </a:extLst>
          </p:cNvPr>
          <p:cNvCxnSpPr>
            <a:cxnSpLocks/>
          </p:cNvCxnSpPr>
          <p:nvPr/>
        </p:nvCxnSpPr>
        <p:spPr>
          <a:xfrm>
            <a:off x="6236516" y="2961989"/>
            <a:ext cx="211992" cy="5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589A574-5307-8CB9-79CE-7F5CF213C35C}"/>
              </a:ext>
            </a:extLst>
          </p:cNvPr>
          <p:cNvCxnSpPr>
            <a:cxnSpLocks/>
          </p:cNvCxnSpPr>
          <p:nvPr/>
        </p:nvCxnSpPr>
        <p:spPr>
          <a:xfrm>
            <a:off x="8186064" y="2967950"/>
            <a:ext cx="211992" cy="5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62869B-F42C-B073-A06A-E95F18B4FFAC}"/>
              </a:ext>
            </a:extLst>
          </p:cNvPr>
          <p:cNvCxnSpPr>
            <a:cxnSpLocks/>
          </p:cNvCxnSpPr>
          <p:nvPr/>
        </p:nvCxnSpPr>
        <p:spPr>
          <a:xfrm>
            <a:off x="9294012" y="3592371"/>
            <a:ext cx="0" cy="22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3E75A2-3CC0-CC59-177D-DF5812366C5C}"/>
              </a:ext>
            </a:extLst>
          </p:cNvPr>
          <p:cNvCxnSpPr>
            <a:cxnSpLocks/>
          </p:cNvCxnSpPr>
          <p:nvPr/>
        </p:nvCxnSpPr>
        <p:spPr>
          <a:xfrm flipH="1">
            <a:off x="2316256" y="4451919"/>
            <a:ext cx="211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73CDA3A-B418-B334-6AD8-B08CCC630D60}"/>
              </a:ext>
            </a:extLst>
          </p:cNvPr>
          <p:cNvCxnSpPr>
            <a:cxnSpLocks/>
          </p:cNvCxnSpPr>
          <p:nvPr/>
        </p:nvCxnSpPr>
        <p:spPr>
          <a:xfrm flipH="1">
            <a:off x="8186064" y="4445568"/>
            <a:ext cx="234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E14B43B-0DAA-DC91-5BCB-CD72E6B58C29}"/>
              </a:ext>
            </a:extLst>
          </p:cNvPr>
          <p:cNvCxnSpPr>
            <a:cxnSpLocks/>
          </p:cNvCxnSpPr>
          <p:nvPr/>
        </p:nvCxnSpPr>
        <p:spPr>
          <a:xfrm flipH="1">
            <a:off x="6213874" y="4445568"/>
            <a:ext cx="234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75E3CD1-5BD4-6A20-3A18-F939822CA31C}"/>
              </a:ext>
            </a:extLst>
          </p:cNvPr>
          <p:cNvCxnSpPr>
            <a:cxnSpLocks/>
          </p:cNvCxnSpPr>
          <p:nvPr/>
        </p:nvCxnSpPr>
        <p:spPr>
          <a:xfrm flipH="1">
            <a:off x="4264326" y="4411020"/>
            <a:ext cx="234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229C8F1-E546-556B-AA57-10F81DD6F63E}"/>
              </a:ext>
            </a:extLst>
          </p:cNvPr>
          <p:cNvCxnSpPr>
            <a:cxnSpLocks/>
          </p:cNvCxnSpPr>
          <p:nvPr/>
        </p:nvCxnSpPr>
        <p:spPr>
          <a:xfrm>
            <a:off x="2337420" y="2949521"/>
            <a:ext cx="211992" cy="5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EF71729-2D27-DE87-7A0F-2F276ECC5072}"/>
              </a:ext>
            </a:extLst>
          </p:cNvPr>
          <p:cNvCxnSpPr/>
          <p:nvPr/>
        </p:nvCxnSpPr>
        <p:spPr>
          <a:xfrm>
            <a:off x="294733" y="1038225"/>
            <a:ext cx="117304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C2ED0D-CC8A-8D30-7AF9-30F5FE906C70}"/>
              </a:ext>
            </a:extLst>
          </p:cNvPr>
          <p:cNvCxnSpPr>
            <a:cxnSpLocks/>
          </p:cNvCxnSpPr>
          <p:nvPr/>
        </p:nvCxnSpPr>
        <p:spPr>
          <a:xfrm>
            <a:off x="1438275" y="723998"/>
            <a:ext cx="0" cy="314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E60F53-8155-0333-FB47-FD6457FE3FEC}"/>
              </a:ext>
            </a:extLst>
          </p:cNvPr>
          <p:cNvSpPr txBox="1"/>
          <p:nvPr/>
        </p:nvSpPr>
        <p:spPr>
          <a:xfrm>
            <a:off x="451394" y="710130"/>
            <a:ext cx="923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과제명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ED09D3-9FBC-37E8-C1A7-79B59ADB3528}"/>
              </a:ext>
            </a:extLst>
          </p:cNvPr>
          <p:cNvCxnSpPr>
            <a:cxnSpLocks/>
          </p:cNvCxnSpPr>
          <p:nvPr/>
        </p:nvCxnSpPr>
        <p:spPr>
          <a:xfrm>
            <a:off x="3200400" y="730448"/>
            <a:ext cx="0" cy="3077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481B175-1BDD-2E67-DF48-140A42B44D7C}"/>
              </a:ext>
            </a:extLst>
          </p:cNvPr>
          <p:cNvSpPr txBox="1"/>
          <p:nvPr/>
        </p:nvSpPr>
        <p:spPr>
          <a:xfrm>
            <a:off x="1672976" y="730448"/>
            <a:ext cx="2000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미니프로젝트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C25D71F-BA65-F50F-1063-86AA9765B7F4}"/>
              </a:ext>
            </a:extLst>
          </p:cNvPr>
          <p:cNvCxnSpPr>
            <a:cxnSpLocks/>
          </p:cNvCxnSpPr>
          <p:nvPr/>
        </p:nvCxnSpPr>
        <p:spPr>
          <a:xfrm flipV="1">
            <a:off x="294733" y="1469683"/>
            <a:ext cx="11730487" cy="8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C24A683-B66A-B8F0-3AD8-A62AC2DDC000}"/>
              </a:ext>
            </a:extLst>
          </p:cNvPr>
          <p:cNvSpPr txBox="1"/>
          <p:nvPr/>
        </p:nvSpPr>
        <p:spPr>
          <a:xfrm>
            <a:off x="294733" y="1074517"/>
            <a:ext cx="1173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설계 순서도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9FB40CD-565B-E2BE-390C-995B244F5791}"/>
              </a:ext>
            </a:extLst>
          </p:cNvPr>
          <p:cNvCxnSpPr>
            <a:cxnSpLocks/>
          </p:cNvCxnSpPr>
          <p:nvPr/>
        </p:nvCxnSpPr>
        <p:spPr>
          <a:xfrm>
            <a:off x="4300303" y="730448"/>
            <a:ext cx="0" cy="314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5F303D-CDDF-C953-F4A1-D9DD0014C1F9}"/>
              </a:ext>
            </a:extLst>
          </p:cNvPr>
          <p:cNvSpPr txBox="1"/>
          <p:nvPr/>
        </p:nvSpPr>
        <p:spPr>
          <a:xfrm>
            <a:off x="3228006" y="715059"/>
            <a:ext cx="1025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개발기간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8B1A9F-9812-D32F-FFF6-BF4AEBB92759}"/>
              </a:ext>
            </a:extLst>
          </p:cNvPr>
          <p:cNvSpPr txBox="1"/>
          <p:nvPr/>
        </p:nvSpPr>
        <p:spPr>
          <a:xfrm>
            <a:off x="4346902" y="693996"/>
            <a:ext cx="48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2026.01.07</a:t>
            </a:r>
            <a:r>
              <a:rPr lang="en-US" altLang="ko-KR" dirty="0"/>
              <a:t> ~ </a:t>
            </a:r>
            <a:r>
              <a:rPr lang="en-US" altLang="ko-KR" sz="1600" dirty="0"/>
              <a:t>2026.01.12</a:t>
            </a:r>
            <a:endParaRPr lang="ko-KR" altLang="en-US" sz="16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749CBBB-5A66-16A6-2B7E-157322472601}"/>
              </a:ext>
            </a:extLst>
          </p:cNvPr>
          <p:cNvCxnSpPr>
            <a:cxnSpLocks/>
          </p:cNvCxnSpPr>
          <p:nvPr/>
        </p:nvCxnSpPr>
        <p:spPr>
          <a:xfrm>
            <a:off x="6916503" y="730448"/>
            <a:ext cx="0" cy="3077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13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F225F3-F8D6-EABA-FFD7-4932085AC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312455"/>
              </p:ext>
            </p:extLst>
          </p:nvPr>
        </p:nvGraphicFramePr>
        <p:xfrm>
          <a:off x="294734" y="918098"/>
          <a:ext cx="11730487" cy="367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201">
                  <a:extLst>
                    <a:ext uri="{9D8B030D-6E8A-4147-A177-3AD203B41FA5}">
                      <a16:colId xmlns:a16="http://schemas.microsoft.com/office/drawing/2014/main" val="2949329046"/>
                    </a:ext>
                  </a:extLst>
                </a:gridCol>
                <a:gridCol w="2139280">
                  <a:extLst>
                    <a:ext uri="{9D8B030D-6E8A-4147-A177-3AD203B41FA5}">
                      <a16:colId xmlns:a16="http://schemas.microsoft.com/office/drawing/2014/main" val="4175160694"/>
                    </a:ext>
                  </a:extLst>
                </a:gridCol>
                <a:gridCol w="7746544">
                  <a:extLst>
                    <a:ext uri="{9D8B030D-6E8A-4147-A177-3AD203B41FA5}">
                      <a16:colId xmlns:a16="http://schemas.microsoft.com/office/drawing/2014/main" val="1017136227"/>
                    </a:ext>
                  </a:extLst>
                </a:gridCol>
                <a:gridCol w="1424462">
                  <a:extLst>
                    <a:ext uri="{9D8B030D-6E8A-4147-A177-3AD203B41FA5}">
                      <a16:colId xmlns:a16="http://schemas.microsoft.com/office/drawing/2014/main" val="845590638"/>
                    </a:ext>
                  </a:extLst>
                </a:gridCol>
              </a:tblGrid>
              <a:tr h="44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9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상세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Activity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9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세부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9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</a:p>
                  </a:txBody>
                  <a:tcPr marL="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9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59156"/>
                  </a:ext>
                </a:extLst>
              </a:tr>
              <a:tr h="131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0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및 파일 정리</a:t>
                      </a:r>
                      <a:endParaRPr lang="en-US" altLang="ko-KR" sz="10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Output, Input, Temp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파일 생성</a:t>
                      </a: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Excel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391235"/>
                  </a:ext>
                </a:extLst>
              </a:tr>
              <a:tr h="276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읽어올 범위 설정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엑셀 데이터 행 길이를 기준으로 처리 범위를 지정하여 이미지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를 자동화 대상에 포함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Excel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846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이미지 분석 요청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엑셀에서 읽은 이미지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GPT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전달해 분석을 수행하고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결과를 엑셀에 저장</a:t>
                      </a:r>
                      <a:b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분석요청 </a:t>
                      </a:r>
                      <a:r>
                        <a:rPr lang="ko-KR" altLang="en-US" sz="1050" b="0" dirty="0" err="1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실패시</a:t>
                      </a:r>
                      <a:r>
                        <a:rPr lang="ko-KR" altLang="en-US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‘GPT </a:t>
                      </a:r>
                      <a:r>
                        <a:rPr lang="ko-KR" altLang="en-US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연결 실패하였습니다</a:t>
                      </a:r>
                      <a:r>
                        <a:rPr lang="en-US" altLang="ko-KR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작성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Excel, GPT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121662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GPT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분석 내용 요약</a:t>
                      </a: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GPT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 결과를 요약하여 핵심 정보만 정리하고 가독성을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눂여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엑셀에 별도 저장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요약할 내용이 </a:t>
                      </a:r>
                      <a:r>
                        <a:rPr lang="ko-KR" altLang="en-US" sz="1050" b="0" dirty="0" err="1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없을경우</a:t>
                      </a:r>
                      <a:r>
                        <a:rPr lang="ko-KR" altLang="en-US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 위와 동일하게 작성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Excel, GPT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904320"/>
                  </a:ext>
                </a:extLst>
              </a:tr>
              <a:tr h="276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이미지 생성</a:t>
                      </a: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요청을 기반으로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GPT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이미지 생성 요청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*GPT</a:t>
                      </a:r>
                      <a:r>
                        <a:rPr lang="ko-KR" altLang="en-US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통신 실패 경우 엑셀에 </a:t>
                      </a:r>
                      <a:r>
                        <a:rPr lang="en-US" altLang="ko-KR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전송 실패</a:t>
                      </a:r>
                      <a:r>
                        <a:rPr lang="en-US" altLang="ko-KR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050" b="0" dirty="0">
                          <a:solidFill>
                            <a:srgbClr val="EE0000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Excel, GPT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43682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저장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생성된 이미지를 지정된 경로에 저장하고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파일명 관리로 중복 방지</a:t>
                      </a: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Foder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70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이메일 전송</a:t>
                      </a: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이미지를 첨부하여 이메일로 전송하며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 번호와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요청자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이름을 함께 사용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Email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646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저장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 및 요약 결과가 반영된 엑셀 파일을 최종 저장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Excel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76863"/>
                  </a:ext>
                </a:extLst>
              </a:tr>
              <a:tr h="251114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 엑셀파일 저장 경로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C:\RPA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\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미니프로젝트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1\Output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8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49491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09B21EE-1B60-BCE9-5EC0-B787EDAE4A8D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F1EA6D-9139-E305-5AFF-C6015F23131B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66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8BEC8-7E15-41EF-A7AF-A402CAC8CDEE}"/>
              </a:ext>
            </a:extLst>
          </p:cNvPr>
          <p:cNvSpPr txBox="1">
            <a:spLocks/>
          </p:cNvSpPr>
          <p:nvPr/>
        </p:nvSpPr>
        <p:spPr>
          <a:xfrm>
            <a:off x="294735" y="88273"/>
            <a:ext cx="5217544" cy="489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8B99A235-6FC6-4A63-B112-1B8728AE52C3}"/>
              </a:ext>
            </a:extLst>
          </p:cNvPr>
          <p:cNvSpPr txBox="1">
            <a:spLocks/>
          </p:cNvSpPr>
          <p:nvPr/>
        </p:nvSpPr>
        <p:spPr>
          <a:xfrm>
            <a:off x="8972910" y="6419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D8FCED-E0FD-48C6-BA04-CF30975743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2850F-9357-4572-8001-69D61166EAA7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65165B-3061-4811-9369-B7DCF8191A25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BC7E025F-81E7-4E0C-9E95-C4722D3A0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621700"/>
              </p:ext>
            </p:extLst>
          </p:nvPr>
        </p:nvGraphicFramePr>
        <p:xfrm>
          <a:off x="294733" y="684384"/>
          <a:ext cx="11730487" cy="5691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478">
                  <a:extLst>
                    <a:ext uri="{9D8B030D-6E8A-4147-A177-3AD203B41FA5}">
                      <a16:colId xmlns:a16="http://schemas.microsoft.com/office/drawing/2014/main" val="1086393062"/>
                    </a:ext>
                  </a:extLst>
                </a:gridCol>
                <a:gridCol w="3628640">
                  <a:extLst>
                    <a:ext uri="{9D8B030D-6E8A-4147-A177-3AD203B41FA5}">
                      <a16:colId xmlns:a16="http://schemas.microsoft.com/office/drawing/2014/main" val="1124656518"/>
                    </a:ext>
                  </a:extLst>
                </a:gridCol>
                <a:gridCol w="1171421">
                  <a:extLst>
                    <a:ext uri="{9D8B030D-6E8A-4147-A177-3AD203B41FA5}">
                      <a16:colId xmlns:a16="http://schemas.microsoft.com/office/drawing/2014/main" val="798033745"/>
                    </a:ext>
                  </a:extLst>
                </a:gridCol>
                <a:gridCol w="3590698">
                  <a:extLst>
                    <a:ext uri="{9D8B030D-6E8A-4147-A177-3AD203B41FA5}">
                      <a16:colId xmlns:a16="http://schemas.microsoft.com/office/drawing/2014/main" val="2104226124"/>
                    </a:ext>
                  </a:extLst>
                </a:gridCol>
                <a:gridCol w="2206250">
                  <a:extLst>
                    <a:ext uri="{9D8B030D-6E8A-4147-A177-3AD203B41FA5}">
                      <a16:colId xmlns:a16="http://schemas.microsoft.com/office/drawing/2014/main" val="3637311094"/>
                    </a:ext>
                  </a:extLst>
                </a:gridCol>
              </a:tblGrid>
              <a:tr h="362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경로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196678"/>
                  </a:ext>
                </a:extLst>
              </a:tr>
              <a:tr h="350036"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상세 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06552"/>
                  </a:ext>
                </a:extLst>
              </a:tr>
              <a:tr h="29545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이미지 </a:t>
                      </a:r>
                      <a:r>
                        <a:rPr lang="en-US" altLang="ko-KR" sz="900" dirty="0"/>
                        <a:t>URL </a:t>
                      </a:r>
                      <a:r>
                        <a:rPr lang="ko-KR" altLang="en-US" sz="900" dirty="0"/>
                        <a:t>추출 대상 행 수 산출</a:t>
                      </a:r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37172"/>
                  </a:ext>
                </a:extLst>
              </a:tr>
              <a:tr h="3346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비고 및 특이사항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3740"/>
                  </a:ext>
                </a:extLst>
              </a:tr>
              <a:tr h="168898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추출 대상 행 수는 </a:t>
                      </a:r>
                      <a:r>
                        <a:rPr lang="ko-KR" altLang="en-US" sz="900" b="1" dirty="0"/>
                        <a:t>이후 </a:t>
                      </a:r>
                      <a:r>
                        <a:rPr lang="en-US" altLang="ko-KR" sz="900" b="1" dirty="0"/>
                        <a:t>URL </a:t>
                      </a:r>
                      <a:r>
                        <a:rPr lang="ko-KR" altLang="en-US" sz="900" b="1" dirty="0"/>
                        <a:t>추출 반복 횟수 </a:t>
                      </a:r>
                      <a:r>
                        <a:rPr lang="ko-KR" altLang="en-US" sz="900" b="1" dirty="0" err="1"/>
                        <a:t>기준값으로</a:t>
                      </a:r>
                      <a:r>
                        <a:rPr lang="ko-KR" altLang="en-US" sz="900" b="1" dirty="0"/>
                        <a:t> 사용</a:t>
                      </a:r>
                      <a:endParaRPr lang="ko-KR" altLang="en-US" sz="900" dirty="0"/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8215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3EB231-C073-6BC5-C1DB-9C4BA631237F}"/>
              </a:ext>
            </a:extLst>
          </p:cNvPr>
          <p:cNvSpPr/>
          <p:nvPr/>
        </p:nvSpPr>
        <p:spPr>
          <a:xfrm>
            <a:off x="1062487" y="1572237"/>
            <a:ext cx="8048445" cy="4122374"/>
          </a:xfrm>
          <a:prstGeom prst="rect">
            <a:avLst/>
          </a:prstGeom>
          <a:solidFill>
            <a:schemeClr val="bg1"/>
          </a:solidFill>
          <a:ln w="38100">
            <a:solidFill>
              <a:srgbClr val="7C9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ADEFAB-EF31-ABD4-BF63-D3F280AD7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87" y="1572236"/>
            <a:ext cx="8048445" cy="41223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62AE2E-7BF7-A71E-D0C7-99DF0E485721}"/>
              </a:ext>
            </a:extLst>
          </p:cNvPr>
          <p:cNvSpPr/>
          <p:nvPr/>
        </p:nvSpPr>
        <p:spPr>
          <a:xfrm>
            <a:off x="1062487" y="3090862"/>
            <a:ext cx="195262" cy="676275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9909064-2965-950A-7566-B0FA34E60A0C}"/>
              </a:ext>
            </a:extLst>
          </p:cNvPr>
          <p:cNvSpPr/>
          <p:nvPr/>
        </p:nvSpPr>
        <p:spPr>
          <a:xfrm>
            <a:off x="1013181" y="2786062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A3CD81-7EBA-7CC5-38C8-7AAAECD189D5}"/>
              </a:ext>
            </a:extLst>
          </p:cNvPr>
          <p:cNvSpPr txBox="1"/>
          <p:nvPr/>
        </p:nvSpPr>
        <p:spPr>
          <a:xfrm>
            <a:off x="1424940" y="715587"/>
            <a:ext cx="363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읽어올 범위 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06DCED-D197-7C9F-14CB-908CD5C55F38}"/>
              </a:ext>
            </a:extLst>
          </p:cNvPr>
          <p:cNvSpPr txBox="1"/>
          <p:nvPr/>
        </p:nvSpPr>
        <p:spPr>
          <a:xfrm>
            <a:off x="6224390" y="693008"/>
            <a:ext cx="5800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C:\RPA\</a:t>
            </a:r>
            <a:r>
              <a:rPr lang="ko-KR" altLang="en-US" sz="1400" dirty="0"/>
              <a:t>미니프로젝트</a:t>
            </a:r>
            <a:r>
              <a:rPr lang="en-US" altLang="ko-KR" sz="1400" dirty="0"/>
              <a:t>1\Temp\</a:t>
            </a:r>
            <a:r>
              <a:rPr lang="ko-KR" altLang="en-US" sz="1400" dirty="0"/>
              <a:t>미니 프로젝트</a:t>
            </a:r>
            <a:r>
              <a:rPr lang="en-US" altLang="ko-KR" sz="1400" dirty="0"/>
              <a:t>1(Template).xlsx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398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8B7FF-F689-CDEC-EC31-E2FA4FEFA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A77C5-6E86-115E-D6CE-9E49E7838215}"/>
              </a:ext>
            </a:extLst>
          </p:cNvPr>
          <p:cNvSpPr txBox="1">
            <a:spLocks/>
          </p:cNvSpPr>
          <p:nvPr/>
        </p:nvSpPr>
        <p:spPr>
          <a:xfrm>
            <a:off x="294735" y="88273"/>
            <a:ext cx="5217544" cy="489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4F8897D4-2264-D16A-99A9-8AFFDD45EDF4}"/>
              </a:ext>
            </a:extLst>
          </p:cNvPr>
          <p:cNvSpPr txBox="1">
            <a:spLocks/>
          </p:cNvSpPr>
          <p:nvPr/>
        </p:nvSpPr>
        <p:spPr>
          <a:xfrm>
            <a:off x="8972910" y="6419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D8FCED-E0FD-48C6-BA04-CF30975743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1D93E2-EBD3-7A82-F50E-8C5F588F497C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91622-2BE7-8BFA-6DA0-4E86E5B6F7FB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9E694CB8-BD58-AB23-3963-3840E148B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845361"/>
              </p:ext>
            </p:extLst>
          </p:nvPr>
        </p:nvGraphicFramePr>
        <p:xfrm>
          <a:off x="294733" y="684384"/>
          <a:ext cx="11730487" cy="5691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478">
                  <a:extLst>
                    <a:ext uri="{9D8B030D-6E8A-4147-A177-3AD203B41FA5}">
                      <a16:colId xmlns:a16="http://schemas.microsoft.com/office/drawing/2014/main" val="1086393062"/>
                    </a:ext>
                  </a:extLst>
                </a:gridCol>
                <a:gridCol w="3628640">
                  <a:extLst>
                    <a:ext uri="{9D8B030D-6E8A-4147-A177-3AD203B41FA5}">
                      <a16:colId xmlns:a16="http://schemas.microsoft.com/office/drawing/2014/main" val="1124656518"/>
                    </a:ext>
                  </a:extLst>
                </a:gridCol>
                <a:gridCol w="1171421">
                  <a:extLst>
                    <a:ext uri="{9D8B030D-6E8A-4147-A177-3AD203B41FA5}">
                      <a16:colId xmlns:a16="http://schemas.microsoft.com/office/drawing/2014/main" val="798033745"/>
                    </a:ext>
                  </a:extLst>
                </a:gridCol>
                <a:gridCol w="3590698">
                  <a:extLst>
                    <a:ext uri="{9D8B030D-6E8A-4147-A177-3AD203B41FA5}">
                      <a16:colId xmlns:a16="http://schemas.microsoft.com/office/drawing/2014/main" val="2104226124"/>
                    </a:ext>
                  </a:extLst>
                </a:gridCol>
                <a:gridCol w="2206250">
                  <a:extLst>
                    <a:ext uri="{9D8B030D-6E8A-4147-A177-3AD203B41FA5}">
                      <a16:colId xmlns:a16="http://schemas.microsoft.com/office/drawing/2014/main" val="3637311094"/>
                    </a:ext>
                  </a:extLst>
                </a:gridCol>
              </a:tblGrid>
              <a:tr h="362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경로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196678"/>
                  </a:ext>
                </a:extLst>
              </a:tr>
              <a:tr h="350036"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상세 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06552"/>
                  </a:ext>
                </a:extLst>
              </a:tr>
              <a:tr h="29545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850" dirty="0"/>
                        <a:t>이미지 </a:t>
                      </a:r>
                      <a:r>
                        <a:rPr lang="en-US" altLang="ko-KR" sz="850" dirty="0"/>
                        <a:t>URL</a:t>
                      </a:r>
                      <a:r>
                        <a:rPr lang="ko-KR" altLang="en-US" sz="850" dirty="0"/>
                        <a:t>을 </a:t>
                      </a:r>
                      <a:r>
                        <a:rPr lang="en-US" altLang="ko-KR" sz="850" dirty="0"/>
                        <a:t>GPT </a:t>
                      </a:r>
                      <a:r>
                        <a:rPr lang="ko-KR" altLang="en-US" sz="850" dirty="0"/>
                        <a:t>이미지 분석 요청</a:t>
                      </a:r>
                      <a:endParaRPr lang="en-US" altLang="ko-KR" sz="850" dirty="0"/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37172"/>
                  </a:ext>
                </a:extLst>
              </a:tr>
              <a:tr h="3346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비고 및 특이사항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3740"/>
                  </a:ext>
                </a:extLst>
              </a:tr>
              <a:tr h="168898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 err="1"/>
                        <a:t>SendRequest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카드를 활용한 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GPT </a:t>
                      </a:r>
                      <a:r>
                        <a:rPr lang="ko-KR" altLang="en-US" sz="900" dirty="0"/>
                        <a:t>이미지 분석 요청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/>
                        <a:t>GPT API </a:t>
                      </a:r>
                      <a:r>
                        <a:rPr lang="ko-KR" altLang="en-US" sz="900" dirty="0"/>
                        <a:t>응답이 없거나 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오류 발생 시 실패로 판단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90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/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8215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252A14-884D-12C0-54EA-95CA2B0F170D}"/>
              </a:ext>
            </a:extLst>
          </p:cNvPr>
          <p:cNvSpPr/>
          <p:nvPr/>
        </p:nvSpPr>
        <p:spPr>
          <a:xfrm>
            <a:off x="1062487" y="1572237"/>
            <a:ext cx="8048445" cy="4122374"/>
          </a:xfrm>
          <a:prstGeom prst="rect">
            <a:avLst/>
          </a:prstGeom>
          <a:solidFill>
            <a:schemeClr val="bg1"/>
          </a:solidFill>
          <a:ln w="38100">
            <a:solidFill>
              <a:srgbClr val="7C9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B7D50-E707-9F56-9853-A2B7330C3306}"/>
              </a:ext>
            </a:extLst>
          </p:cNvPr>
          <p:cNvSpPr txBox="1"/>
          <p:nvPr/>
        </p:nvSpPr>
        <p:spPr>
          <a:xfrm>
            <a:off x="1424940" y="715587"/>
            <a:ext cx="363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분석 요청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D4EBF5-BE07-64BB-9E26-2A14F278A4D1}"/>
              </a:ext>
            </a:extLst>
          </p:cNvPr>
          <p:cNvSpPr txBox="1"/>
          <p:nvPr/>
        </p:nvSpPr>
        <p:spPr>
          <a:xfrm>
            <a:off x="6224390" y="693008"/>
            <a:ext cx="5800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C:\RPA\</a:t>
            </a:r>
            <a:r>
              <a:rPr lang="ko-KR" altLang="en-US" sz="1400" dirty="0"/>
              <a:t>미니프로젝트</a:t>
            </a:r>
            <a:r>
              <a:rPr lang="en-US" altLang="ko-KR" sz="1400" dirty="0"/>
              <a:t>1\Temp\</a:t>
            </a:r>
            <a:r>
              <a:rPr lang="ko-KR" altLang="en-US" sz="1400" dirty="0"/>
              <a:t>미니 프로젝트</a:t>
            </a:r>
            <a:r>
              <a:rPr lang="en-US" altLang="ko-KR" sz="1400" dirty="0"/>
              <a:t>1(Template).xlsx</a:t>
            </a:r>
            <a:endParaRPr lang="ko-KR" altLang="en-US" sz="1400" dirty="0"/>
          </a:p>
        </p:txBody>
      </p:sp>
      <p:pic>
        <p:nvPicPr>
          <p:cNvPr id="7" name="그림 6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25E8D6-DBC0-1504-7FF2-E43DC6EA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87" y="1572236"/>
            <a:ext cx="8048445" cy="41223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2B3C59-29AE-D29A-2DF3-63CA4DE9AD02}"/>
              </a:ext>
            </a:extLst>
          </p:cNvPr>
          <p:cNvSpPr/>
          <p:nvPr/>
        </p:nvSpPr>
        <p:spPr>
          <a:xfrm>
            <a:off x="2889663" y="3090863"/>
            <a:ext cx="2622615" cy="180976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E50565C-74EB-733F-F48E-3E9C56CDAB96}"/>
              </a:ext>
            </a:extLst>
          </p:cNvPr>
          <p:cNvSpPr/>
          <p:nvPr/>
        </p:nvSpPr>
        <p:spPr>
          <a:xfrm>
            <a:off x="2664371" y="2876551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08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E9D1E-3D42-ED19-E8DB-697EC46AC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8F91C-6EF5-5CA0-25D9-45B09B7362CA}"/>
              </a:ext>
            </a:extLst>
          </p:cNvPr>
          <p:cNvSpPr txBox="1">
            <a:spLocks/>
          </p:cNvSpPr>
          <p:nvPr/>
        </p:nvSpPr>
        <p:spPr>
          <a:xfrm>
            <a:off x="294735" y="88273"/>
            <a:ext cx="5217544" cy="489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97D8D675-8E0D-85B5-297E-4304EC19D68C}"/>
              </a:ext>
            </a:extLst>
          </p:cNvPr>
          <p:cNvSpPr txBox="1">
            <a:spLocks/>
          </p:cNvSpPr>
          <p:nvPr/>
        </p:nvSpPr>
        <p:spPr>
          <a:xfrm>
            <a:off x="8972910" y="6419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D8FCED-E0FD-48C6-BA04-CF30975743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DC70BB-DCCB-824A-9540-919CC09DDE25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650D86-6AD8-876B-FD96-300C5E8FB69C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FB5BB498-F8E8-B3BA-80B7-DC34FEE61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850409"/>
              </p:ext>
            </p:extLst>
          </p:nvPr>
        </p:nvGraphicFramePr>
        <p:xfrm>
          <a:off x="294733" y="684384"/>
          <a:ext cx="11730487" cy="5691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478">
                  <a:extLst>
                    <a:ext uri="{9D8B030D-6E8A-4147-A177-3AD203B41FA5}">
                      <a16:colId xmlns:a16="http://schemas.microsoft.com/office/drawing/2014/main" val="1086393062"/>
                    </a:ext>
                  </a:extLst>
                </a:gridCol>
                <a:gridCol w="3628640">
                  <a:extLst>
                    <a:ext uri="{9D8B030D-6E8A-4147-A177-3AD203B41FA5}">
                      <a16:colId xmlns:a16="http://schemas.microsoft.com/office/drawing/2014/main" val="1124656518"/>
                    </a:ext>
                  </a:extLst>
                </a:gridCol>
                <a:gridCol w="1171421">
                  <a:extLst>
                    <a:ext uri="{9D8B030D-6E8A-4147-A177-3AD203B41FA5}">
                      <a16:colId xmlns:a16="http://schemas.microsoft.com/office/drawing/2014/main" val="798033745"/>
                    </a:ext>
                  </a:extLst>
                </a:gridCol>
                <a:gridCol w="3590698">
                  <a:extLst>
                    <a:ext uri="{9D8B030D-6E8A-4147-A177-3AD203B41FA5}">
                      <a16:colId xmlns:a16="http://schemas.microsoft.com/office/drawing/2014/main" val="2104226124"/>
                    </a:ext>
                  </a:extLst>
                </a:gridCol>
                <a:gridCol w="2206250">
                  <a:extLst>
                    <a:ext uri="{9D8B030D-6E8A-4147-A177-3AD203B41FA5}">
                      <a16:colId xmlns:a16="http://schemas.microsoft.com/office/drawing/2014/main" val="3637311094"/>
                    </a:ext>
                  </a:extLst>
                </a:gridCol>
              </a:tblGrid>
              <a:tr h="362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경로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196678"/>
                  </a:ext>
                </a:extLst>
              </a:tr>
              <a:tr h="350036"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상세 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06552"/>
                  </a:ext>
                </a:extLst>
              </a:tr>
              <a:tr h="29545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분석 내용 작성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분석 내용 기반 본문 요약 요청</a:t>
                      </a:r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37172"/>
                  </a:ext>
                </a:extLst>
              </a:tr>
              <a:tr h="3346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비고 및 특이사항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3740"/>
                  </a:ext>
                </a:extLst>
              </a:tr>
              <a:tr h="168898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err="1"/>
                        <a:t>분석내용란이</a:t>
                      </a:r>
                      <a:r>
                        <a:rPr lang="ko-KR" altLang="en-US" sz="900" dirty="0"/>
                        <a:t> ‘</a:t>
                      </a:r>
                      <a:r>
                        <a:rPr lang="en-US" altLang="ko-KR" sz="900" dirty="0"/>
                        <a:t>GPT </a:t>
                      </a:r>
                      <a:r>
                        <a:rPr lang="ko-KR" altLang="en-US" sz="900" dirty="0"/>
                        <a:t>요청 </a:t>
                      </a:r>
                      <a:r>
                        <a:rPr lang="ko-KR" altLang="en-US" sz="900" dirty="0" err="1"/>
                        <a:t>실패’인</a:t>
                      </a:r>
                      <a:r>
                        <a:rPr lang="ko-KR" altLang="en-US" sz="900" dirty="0"/>
                        <a:t> 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경우</a:t>
                      </a:r>
                      <a:r>
                        <a:rPr lang="en-US" altLang="ko-KR" sz="900" dirty="0"/>
                        <a:t>, ‘</a:t>
                      </a:r>
                      <a:r>
                        <a:rPr lang="ko-KR" altLang="en-US" sz="900" dirty="0"/>
                        <a:t>요약할 </a:t>
                      </a:r>
                      <a:r>
                        <a:rPr lang="ko-KR" altLang="en-US" sz="900" dirty="0" err="1"/>
                        <a:t>내용없음</a:t>
                      </a:r>
                      <a:r>
                        <a:rPr lang="en-US" altLang="ko-KR" sz="900" dirty="0"/>
                        <a:t>’</a:t>
                      </a:r>
                      <a:r>
                        <a:rPr lang="ko-KR" altLang="en-US" sz="900" dirty="0"/>
                        <a:t> 작성</a:t>
                      </a:r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8215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535D5B-C567-FB5E-174E-8C235BE744AC}"/>
              </a:ext>
            </a:extLst>
          </p:cNvPr>
          <p:cNvSpPr/>
          <p:nvPr/>
        </p:nvSpPr>
        <p:spPr>
          <a:xfrm>
            <a:off x="1062487" y="1572237"/>
            <a:ext cx="8048445" cy="4122374"/>
          </a:xfrm>
          <a:prstGeom prst="rect">
            <a:avLst/>
          </a:prstGeom>
          <a:solidFill>
            <a:schemeClr val="bg1"/>
          </a:solidFill>
          <a:ln w="38100">
            <a:solidFill>
              <a:srgbClr val="7C9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D31B2-682A-4E7E-5733-056DB1B7AB9A}"/>
              </a:ext>
            </a:extLst>
          </p:cNvPr>
          <p:cNvSpPr txBox="1"/>
          <p:nvPr/>
        </p:nvSpPr>
        <p:spPr>
          <a:xfrm>
            <a:off x="1424940" y="715587"/>
            <a:ext cx="363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GPT </a:t>
            </a:r>
            <a:r>
              <a:rPr lang="ko-KR" altLang="en-US" sz="1400" dirty="0"/>
              <a:t>분석 내용 요약 요청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1CB3FE-CACA-B5EE-A438-5A539BAA350F}"/>
              </a:ext>
            </a:extLst>
          </p:cNvPr>
          <p:cNvSpPr txBox="1"/>
          <p:nvPr/>
        </p:nvSpPr>
        <p:spPr>
          <a:xfrm>
            <a:off x="6224390" y="693008"/>
            <a:ext cx="5800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C:\RPA\</a:t>
            </a:r>
            <a:r>
              <a:rPr lang="ko-KR" altLang="en-US" sz="1400" dirty="0"/>
              <a:t>미니프로젝트</a:t>
            </a:r>
            <a:r>
              <a:rPr lang="en-US" altLang="ko-KR" sz="1400" dirty="0"/>
              <a:t>1\Temp\</a:t>
            </a:r>
            <a:r>
              <a:rPr lang="ko-KR" altLang="en-US" sz="1400" dirty="0"/>
              <a:t>미니 프로젝트</a:t>
            </a:r>
            <a:r>
              <a:rPr lang="en-US" altLang="ko-KR" sz="1400" dirty="0"/>
              <a:t>1(Template).xlsx</a:t>
            </a:r>
            <a:endParaRPr lang="ko-KR" altLang="en-US" sz="1400" dirty="0"/>
          </a:p>
        </p:txBody>
      </p:sp>
      <p:pic>
        <p:nvPicPr>
          <p:cNvPr id="8" name="그림 7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B58E27-C782-C235-D744-B9D504D9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26" y="1582116"/>
            <a:ext cx="8025006" cy="409979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3A251F-6FFD-1FAA-CC08-93852064FA0D}"/>
              </a:ext>
            </a:extLst>
          </p:cNvPr>
          <p:cNvSpPr/>
          <p:nvPr/>
        </p:nvSpPr>
        <p:spPr>
          <a:xfrm>
            <a:off x="4124456" y="2951163"/>
            <a:ext cx="2581143" cy="242888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E05F7C-AF54-1F1B-8A23-1FFA7FAFB7A2}"/>
              </a:ext>
            </a:extLst>
          </p:cNvPr>
          <p:cNvSpPr/>
          <p:nvPr/>
        </p:nvSpPr>
        <p:spPr>
          <a:xfrm>
            <a:off x="3977519" y="2646363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5FEA62-73EA-9FF4-8CF4-D0536E6B5FA6}"/>
              </a:ext>
            </a:extLst>
          </p:cNvPr>
          <p:cNvSpPr/>
          <p:nvPr/>
        </p:nvSpPr>
        <p:spPr>
          <a:xfrm>
            <a:off x="7010400" y="2951163"/>
            <a:ext cx="1962509" cy="177800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35A31A-0119-C774-E935-C966C6EE8A11}"/>
              </a:ext>
            </a:extLst>
          </p:cNvPr>
          <p:cNvSpPr/>
          <p:nvPr/>
        </p:nvSpPr>
        <p:spPr>
          <a:xfrm>
            <a:off x="6863463" y="2693569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114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24DDC-39A9-2488-BB94-8318ED33C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9BFD0-6BE0-F11E-5AB8-1FE953F206AE}"/>
              </a:ext>
            </a:extLst>
          </p:cNvPr>
          <p:cNvSpPr txBox="1">
            <a:spLocks/>
          </p:cNvSpPr>
          <p:nvPr/>
        </p:nvSpPr>
        <p:spPr>
          <a:xfrm>
            <a:off x="294735" y="88273"/>
            <a:ext cx="5217544" cy="489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30DD0AE-0E6B-9F67-742C-B3ED89472473}"/>
              </a:ext>
            </a:extLst>
          </p:cNvPr>
          <p:cNvSpPr txBox="1">
            <a:spLocks/>
          </p:cNvSpPr>
          <p:nvPr/>
        </p:nvSpPr>
        <p:spPr>
          <a:xfrm>
            <a:off x="8972910" y="6419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D8FCED-E0FD-48C6-BA04-CF30975743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E378ED-1E26-7338-DC14-DFFDA0430842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7AEEC8-2ABF-FE1A-D694-468D66EC16B7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06A2214A-62ED-3CF3-F4FE-5DD423EBD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56120"/>
              </p:ext>
            </p:extLst>
          </p:nvPr>
        </p:nvGraphicFramePr>
        <p:xfrm>
          <a:off x="294733" y="684384"/>
          <a:ext cx="11730487" cy="5691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478">
                  <a:extLst>
                    <a:ext uri="{9D8B030D-6E8A-4147-A177-3AD203B41FA5}">
                      <a16:colId xmlns:a16="http://schemas.microsoft.com/office/drawing/2014/main" val="1086393062"/>
                    </a:ext>
                  </a:extLst>
                </a:gridCol>
                <a:gridCol w="3628640">
                  <a:extLst>
                    <a:ext uri="{9D8B030D-6E8A-4147-A177-3AD203B41FA5}">
                      <a16:colId xmlns:a16="http://schemas.microsoft.com/office/drawing/2014/main" val="1124656518"/>
                    </a:ext>
                  </a:extLst>
                </a:gridCol>
                <a:gridCol w="1171421">
                  <a:extLst>
                    <a:ext uri="{9D8B030D-6E8A-4147-A177-3AD203B41FA5}">
                      <a16:colId xmlns:a16="http://schemas.microsoft.com/office/drawing/2014/main" val="798033745"/>
                    </a:ext>
                  </a:extLst>
                </a:gridCol>
                <a:gridCol w="3590698">
                  <a:extLst>
                    <a:ext uri="{9D8B030D-6E8A-4147-A177-3AD203B41FA5}">
                      <a16:colId xmlns:a16="http://schemas.microsoft.com/office/drawing/2014/main" val="2104226124"/>
                    </a:ext>
                  </a:extLst>
                </a:gridCol>
                <a:gridCol w="2206250">
                  <a:extLst>
                    <a:ext uri="{9D8B030D-6E8A-4147-A177-3AD203B41FA5}">
                      <a16:colId xmlns:a16="http://schemas.microsoft.com/office/drawing/2014/main" val="3637311094"/>
                    </a:ext>
                  </a:extLst>
                </a:gridCol>
              </a:tblGrid>
              <a:tr h="362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경로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196678"/>
                  </a:ext>
                </a:extLst>
              </a:tr>
              <a:tr h="350036"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상세 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06552"/>
                  </a:ext>
                </a:extLst>
              </a:tr>
              <a:tr h="29545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분석 내용 요청을 </a:t>
                      </a:r>
                      <a:r>
                        <a:rPr lang="ko-KR" altLang="en-US" sz="900" dirty="0" err="1"/>
                        <a:t>하였을때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GPT</a:t>
                      </a:r>
                      <a:r>
                        <a:rPr lang="ko-KR" altLang="en-US" sz="900" dirty="0"/>
                        <a:t> 연결 실패의 경우 다음과 같이 작성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분석할 내용이 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“GPT </a:t>
                      </a:r>
                      <a:r>
                        <a:rPr lang="ko-KR" altLang="en-US" sz="900" dirty="0"/>
                        <a:t>연결 실패하였습니다</a:t>
                      </a:r>
                      <a:r>
                        <a:rPr lang="en-US" altLang="ko-KR" sz="900" dirty="0"/>
                        <a:t>.＂</a:t>
                      </a:r>
                      <a:r>
                        <a:rPr lang="ko-KR" altLang="en-US" sz="900" dirty="0"/>
                        <a:t>라고 </a:t>
                      </a:r>
                      <a:r>
                        <a:rPr lang="ko-KR" altLang="en-US" sz="900" dirty="0" err="1"/>
                        <a:t>적혀있을</a:t>
                      </a:r>
                      <a:r>
                        <a:rPr lang="ko-KR" altLang="en-US" sz="900" dirty="0"/>
                        <a:t> 경우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“</a:t>
                      </a:r>
                      <a:r>
                        <a:rPr lang="ko-KR" altLang="en-US" sz="900" dirty="0"/>
                        <a:t>분석할 내용이 존재하지 않습니다</a:t>
                      </a:r>
                      <a:r>
                        <a:rPr lang="en-US" altLang="ko-KR" sz="900" dirty="0"/>
                        <a:t>.” </a:t>
                      </a:r>
                      <a:r>
                        <a:rPr lang="ko-KR" altLang="en-US" sz="900" dirty="0"/>
                        <a:t>작성</a:t>
                      </a:r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37172"/>
                  </a:ext>
                </a:extLst>
              </a:tr>
              <a:tr h="3346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비고 및 특이사항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3740"/>
                  </a:ext>
                </a:extLst>
              </a:tr>
              <a:tr h="168898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/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8215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9EC3C8-8D30-6E5F-C87A-497EF38CBD25}"/>
              </a:ext>
            </a:extLst>
          </p:cNvPr>
          <p:cNvSpPr/>
          <p:nvPr/>
        </p:nvSpPr>
        <p:spPr>
          <a:xfrm>
            <a:off x="1062487" y="1572237"/>
            <a:ext cx="8048445" cy="4122374"/>
          </a:xfrm>
          <a:prstGeom prst="rect">
            <a:avLst/>
          </a:prstGeom>
          <a:solidFill>
            <a:schemeClr val="bg1"/>
          </a:solidFill>
          <a:ln w="38100">
            <a:solidFill>
              <a:srgbClr val="7C9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A53C3-691D-5D71-FF53-936BDB5EB17E}"/>
              </a:ext>
            </a:extLst>
          </p:cNvPr>
          <p:cNvSpPr txBox="1"/>
          <p:nvPr/>
        </p:nvSpPr>
        <p:spPr>
          <a:xfrm>
            <a:off x="1424940" y="715587"/>
            <a:ext cx="363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GPT </a:t>
            </a:r>
            <a:r>
              <a:rPr lang="ko-KR" altLang="en-US" sz="1400" dirty="0"/>
              <a:t>분석 내용 요약 요청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72AD5B-9F2E-D22D-E5DC-04E1719D224D}"/>
              </a:ext>
            </a:extLst>
          </p:cNvPr>
          <p:cNvSpPr txBox="1"/>
          <p:nvPr/>
        </p:nvSpPr>
        <p:spPr>
          <a:xfrm>
            <a:off x="6224390" y="693008"/>
            <a:ext cx="5800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C:\RPA\</a:t>
            </a:r>
            <a:r>
              <a:rPr lang="ko-KR" altLang="en-US" sz="1400" dirty="0"/>
              <a:t>미니프로젝트</a:t>
            </a:r>
            <a:r>
              <a:rPr lang="en-US" altLang="ko-KR" sz="1400" dirty="0"/>
              <a:t>1\Temp\</a:t>
            </a:r>
            <a:r>
              <a:rPr lang="ko-KR" altLang="en-US" sz="1400" dirty="0"/>
              <a:t>미니 프로젝트</a:t>
            </a:r>
            <a:r>
              <a:rPr lang="en-US" altLang="ko-KR" sz="1400" dirty="0"/>
              <a:t>1(Template).xlsx</a:t>
            </a:r>
            <a:endParaRPr lang="ko-KR" altLang="en-US" sz="1400" dirty="0"/>
          </a:p>
        </p:txBody>
      </p:sp>
      <p:pic>
        <p:nvPicPr>
          <p:cNvPr id="10" name="그림 9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2FA287-31ED-198E-2F5C-7EBD301D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10" y="1594817"/>
            <a:ext cx="7973299" cy="402098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C768D4-0AAF-CA62-DB0A-0FBCECDB3565}"/>
              </a:ext>
            </a:extLst>
          </p:cNvPr>
          <p:cNvSpPr/>
          <p:nvPr/>
        </p:nvSpPr>
        <p:spPr>
          <a:xfrm>
            <a:off x="4133082" y="3022404"/>
            <a:ext cx="2581143" cy="242888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F71BCD-94D9-7484-96F1-1CAEC24DECCC}"/>
              </a:ext>
            </a:extLst>
          </p:cNvPr>
          <p:cNvSpPr/>
          <p:nvPr/>
        </p:nvSpPr>
        <p:spPr>
          <a:xfrm>
            <a:off x="6790019" y="3022404"/>
            <a:ext cx="2182892" cy="242888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045F94-DA02-971A-57F0-DAC3D2FDA604}"/>
              </a:ext>
            </a:extLst>
          </p:cNvPr>
          <p:cNvSpPr/>
          <p:nvPr/>
        </p:nvSpPr>
        <p:spPr>
          <a:xfrm>
            <a:off x="3948249" y="2816797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61B1B6A-99FB-6624-D3AE-2945378E15FA}"/>
              </a:ext>
            </a:extLst>
          </p:cNvPr>
          <p:cNvSpPr/>
          <p:nvPr/>
        </p:nvSpPr>
        <p:spPr>
          <a:xfrm>
            <a:off x="6643082" y="2816797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1388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F2FB0-4144-7A5F-BA14-3F9B02A52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0580E-22F2-415E-ED3D-80713D2BFAEF}"/>
              </a:ext>
            </a:extLst>
          </p:cNvPr>
          <p:cNvSpPr txBox="1">
            <a:spLocks/>
          </p:cNvSpPr>
          <p:nvPr/>
        </p:nvSpPr>
        <p:spPr>
          <a:xfrm>
            <a:off x="294735" y="88273"/>
            <a:ext cx="5217544" cy="489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15D45E0F-5110-7926-930F-30E65FA9FFAB}"/>
              </a:ext>
            </a:extLst>
          </p:cNvPr>
          <p:cNvSpPr txBox="1">
            <a:spLocks/>
          </p:cNvSpPr>
          <p:nvPr/>
        </p:nvSpPr>
        <p:spPr>
          <a:xfrm>
            <a:off x="8972910" y="6419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D8FCED-E0FD-48C6-BA04-CF30975743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307F2D-6BFF-7833-E5D7-F1EB7A00607E}"/>
              </a:ext>
            </a:extLst>
          </p:cNvPr>
          <p:cNvSpPr/>
          <p:nvPr/>
        </p:nvSpPr>
        <p:spPr>
          <a:xfrm>
            <a:off x="294734" y="534358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0B11D-EA2D-76BF-6683-F9493FBED808}"/>
              </a:ext>
            </a:extLst>
          </p:cNvPr>
          <p:cNvSpPr/>
          <p:nvPr/>
        </p:nvSpPr>
        <p:spPr>
          <a:xfrm>
            <a:off x="294735" y="6419042"/>
            <a:ext cx="11730487" cy="87224"/>
          </a:xfrm>
          <a:prstGeom prst="rect">
            <a:avLst/>
          </a:prstGeom>
          <a:solidFill>
            <a:srgbClr val="EA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6000A353-9ED2-CC17-976E-3CE7F392F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738927"/>
              </p:ext>
            </p:extLst>
          </p:nvPr>
        </p:nvGraphicFramePr>
        <p:xfrm>
          <a:off x="294733" y="684384"/>
          <a:ext cx="11730487" cy="5691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478">
                  <a:extLst>
                    <a:ext uri="{9D8B030D-6E8A-4147-A177-3AD203B41FA5}">
                      <a16:colId xmlns:a16="http://schemas.microsoft.com/office/drawing/2014/main" val="1086393062"/>
                    </a:ext>
                  </a:extLst>
                </a:gridCol>
                <a:gridCol w="3628640">
                  <a:extLst>
                    <a:ext uri="{9D8B030D-6E8A-4147-A177-3AD203B41FA5}">
                      <a16:colId xmlns:a16="http://schemas.microsoft.com/office/drawing/2014/main" val="1124656518"/>
                    </a:ext>
                  </a:extLst>
                </a:gridCol>
                <a:gridCol w="1171421">
                  <a:extLst>
                    <a:ext uri="{9D8B030D-6E8A-4147-A177-3AD203B41FA5}">
                      <a16:colId xmlns:a16="http://schemas.microsoft.com/office/drawing/2014/main" val="798033745"/>
                    </a:ext>
                  </a:extLst>
                </a:gridCol>
                <a:gridCol w="3590698">
                  <a:extLst>
                    <a:ext uri="{9D8B030D-6E8A-4147-A177-3AD203B41FA5}">
                      <a16:colId xmlns:a16="http://schemas.microsoft.com/office/drawing/2014/main" val="2104226124"/>
                    </a:ext>
                  </a:extLst>
                </a:gridCol>
                <a:gridCol w="2206250">
                  <a:extLst>
                    <a:ext uri="{9D8B030D-6E8A-4147-A177-3AD203B41FA5}">
                      <a16:colId xmlns:a16="http://schemas.microsoft.com/office/drawing/2014/main" val="3637311094"/>
                    </a:ext>
                  </a:extLst>
                </a:gridCol>
              </a:tblGrid>
              <a:tr h="362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경로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196678"/>
                  </a:ext>
                </a:extLst>
              </a:tr>
              <a:tr h="350036"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작업 상세 내용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06552"/>
                  </a:ext>
                </a:extLst>
              </a:tr>
              <a:tr h="29545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lt"/>
                        <a:buAutoNum type="arabicPeriod"/>
                      </a:pPr>
                      <a:r>
                        <a:rPr lang="ko-KR" altLang="en-US" sz="900" dirty="0"/>
                        <a:t>이미지 생성 요청 내용 기반 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GPT </a:t>
                      </a:r>
                      <a:r>
                        <a:rPr lang="ko-KR" altLang="en-US" sz="900" dirty="0"/>
                        <a:t>이미지 생성 요청</a:t>
                      </a:r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37172"/>
                  </a:ext>
                </a:extLst>
              </a:tr>
              <a:tr h="3346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비고 및 특이사항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63740"/>
                  </a:ext>
                </a:extLst>
              </a:tr>
              <a:tr h="168898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GPT </a:t>
                      </a:r>
                      <a:r>
                        <a:rPr lang="ko-KR" altLang="en-US" sz="900" dirty="0"/>
                        <a:t>이미지 생성 요청 실패 시 이미지 </a:t>
                      </a:r>
                      <a:r>
                        <a:rPr lang="ko-KR" altLang="en-US" sz="900" dirty="0" err="1"/>
                        <a:t>미생성</a:t>
                      </a:r>
                      <a:r>
                        <a:rPr lang="ko-KR" altLang="en-US" sz="900" dirty="0"/>
                        <a:t> 처리</a:t>
                      </a:r>
                      <a:br>
                        <a:rPr lang="en-US" altLang="ko-KR" sz="900" dirty="0"/>
                      </a:br>
                      <a:endParaRPr lang="en-US" altLang="ko-KR" sz="90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 err="1"/>
                        <a:t>SendRequest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카드를 활용한 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GPT </a:t>
                      </a:r>
                      <a:r>
                        <a:rPr lang="ko-KR" altLang="en-US" sz="900" dirty="0"/>
                        <a:t>이미지 생성 요청</a:t>
                      </a:r>
                    </a:p>
                  </a:txBody>
                  <a:tcPr marT="18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8215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3D2A5F-63AF-456F-C795-9960D6292401}"/>
              </a:ext>
            </a:extLst>
          </p:cNvPr>
          <p:cNvSpPr/>
          <p:nvPr/>
        </p:nvSpPr>
        <p:spPr>
          <a:xfrm>
            <a:off x="1062487" y="1572237"/>
            <a:ext cx="8048445" cy="4122374"/>
          </a:xfrm>
          <a:prstGeom prst="rect">
            <a:avLst/>
          </a:prstGeom>
          <a:solidFill>
            <a:schemeClr val="bg1"/>
          </a:solidFill>
          <a:ln w="38100">
            <a:solidFill>
              <a:srgbClr val="7C98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1F4C7-44DE-CE00-4295-19B556186067}"/>
              </a:ext>
            </a:extLst>
          </p:cNvPr>
          <p:cNvSpPr txBox="1"/>
          <p:nvPr/>
        </p:nvSpPr>
        <p:spPr>
          <a:xfrm>
            <a:off x="1424940" y="715587"/>
            <a:ext cx="3634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 요청에 따른 이미지 생성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33F208-7B47-98D2-1095-CC99C6D65684}"/>
              </a:ext>
            </a:extLst>
          </p:cNvPr>
          <p:cNvSpPr txBox="1"/>
          <p:nvPr/>
        </p:nvSpPr>
        <p:spPr>
          <a:xfrm>
            <a:off x="6224390" y="693008"/>
            <a:ext cx="5800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C:\RPA\</a:t>
            </a:r>
            <a:r>
              <a:rPr lang="ko-KR" altLang="en-US" sz="1400" dirty="0"/>
              <a:t>미니프로젝트</a:t>
            </a:r>
            <a:r>
              <a:rPr lang="en-US" altLang="ko-KR" sz="1400" dirty="0"/>
              <a:t>1\Temp\</a:t>
            </a:r>
            <a:r>
              <a:rPr lang="ko-KR" altLang="en-US" sz="1400" dirty="0"/>
              <a:t>미니 프로젝트</a:t>
            </a:r>
            <a:r>
              <a:rPr lang="en-US" altLang="ko-KR" sz="1400" dirty="0"/>
              <a:t>1(Template).xlsx</a:t>
            </a:r>
            <a:endParaRPr lang="ko-KR" altLang="en-US" sz="1400" dirty="0"/>
          </a:p>
        </p:txBody>
      </p:sp>
      <p:pic>
        <p:nvPicPr>
          <p:cNvPr id="8" name="그림 7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891D80-E6F7-CFDA-79AE-FBC8762CB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86" y="1572237"/>
            <a:ext cx="8048445" cy="41223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A96EAB-F244-E263-05C2-71BDADEAE463}"/>
              </a:ext>
            </a:extLst>
          </p:cNvPr>
          <p:cNvSpPr/>
          <p:nvPr/>
        </p:nvSpPr>
        <p:spPr>
          <a:xfrm>
            <a:off x="2159355" y="2900917"/>
            <a:ext cx="2053870" cy="210583"/>
          </a:xfrm>
          <a:prstGeom prst="rect">
            <a:avLst/>
          </a:prstGeom>
          <a:noFill/>
          <a:ln w="5715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B4EAE0E-686D-8642-1BAC-97C2969B9DB4}"/>
              </a:ext>
            </a:extLst>
          </p:cNvPr>
          <p:cNvSpPr/>
          <p:nvPr/>
        </p:nvSpPr>
        <p:spPr>
          <a:xfrm>
            <a:off x="2012417" y="2676106"/>
            <a:ext cx="293873" cy="304800"/>
          </a:xfrm>
          <a:prstGeom prst="ellipse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8113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1100</Words>
  <Application>Microsoft Office PowerPoint</Application>
  <PresentationFormat>와이드스크린</PresentationFormat>
  <Paragraphs>214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PC3-19</dc:creator>
  <cp:lastModifiedBy>경원 강</cp:lastModifiedBy>
  <cp:revision>9</cp:revision>
  <dcterms:created xsi:type="dcterms:W3CDTF">2026-01-09T09:09:47Z</dcterms:created>
  <dcterms:modified xsi:type="dcterms:W3CDTF">2026-01-11T14:39:15Z</dcterms:modified>
</cp:coreProperties>
</file>